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8"/>
  </p:notesMasterIdLst>
  <p:sldIdLst>
    <p:sldId id="476" r:id="rId4"/>
    <p:sldId id="503" r:id="rId5"/>
    <p:sldId id="480" r:id="rId6"/>
    <p:sldId id="481" r:id="rId7"/>
    <p:sldId id="486" r:id="rId8"/>
    <p:sldId id="487" r:id="rId9"/>
    <p:sldId id="505" r:id="rId10"/>
    <p:sldId id="570" r:id="rId11"/>
    <p:sldId id="517" r:id="rId12"/>
    <p:sldId id="520" r:id="rId13"/>
    <p:sldId id="523" r:id="rId14"/>
    <p:sldId id="531" r:id="rId15"/>
    <p:sldId id="537" r:id="rId16"/>
    <p:sldId id="559" r:id="rId17"/>
    <p:sldId id="551" r:id="rId18"/>
    <p:sldId id="482" r:id="rId19"/>
    <p:sldId id="490" r:id="rId20"/>
    <p:sldId id="509" r:id="rId21"/>
    <p:sldId id="512" r:id="rId22"/>
    <p:sldId id="513" r:id="rId23"/>
    <p:sldId id="491" r:id="rId24"/>
    <p:sldId id="492" r:id="rId25"/>
    <p:sldId id="483" r:id="rId26"/>
    <p:sldId id="493" r:id="rId27"/>
    <p:sldId id="495" r:id="rId29"/>
    <p:sldId id="561" r:id="rId30"/>
    <p:sldId id="572" r:id="rId31"/>
    <p:sldId id="573" r:id="rId32"/>
    <p:sldId id="571" r:id="rId33"/>
    <p:sldId id="50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210" y="138"/>
      </p:cViewPr>
      <p:guideLst>
        <p:guide orient="horz" pos="19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765F-C8E8-45E3-AF0C-0D3FA1FD1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EC4D4-44C4-4B92-9083-E720A554FA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5.png"/><Relationship Id="rId7" Type="http://schemas.openxmlformats.org/officeDocument/2006/relationships/image" Target="../media/image13.jpeg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5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NULL" TargetMode="External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7.png"/><Relationship Id="rId2" Type="http://schemas.openxmlformats.org/officeDocument/2006/relationships/image" Target="../media/image71.png"/><Relationship Id="rId19" Type="http://schemas.openxmlformats.org/officeDocument/2006/relationships/image" Target="../media/image86.png"/><Relationship Id="rId18" Type="http://schemas.openxmlformats.org/officeDocument/2006/relationships/image" Target="../media/image85.jpeg"/><Relationship Id="rId17" Type="http://schemas.openxmlformats.org/officeDocument/2006/relationships/image" Target="../media/image84.png"/><Relationship Id="rId16" Type="http://schemas.openxmlformats.org/officeDocument/2006/relationships/image" Target="../media/image83.png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jpeg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jpeg"/><Relationship Id="rId7" Type="http://schemas.openxmlformats.org/officeDocument/2006/relationships/image" Target="../media/image91.jpeg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7.jpeg"/><Relationship Id="rId10" Type="http://schemas.openxmlformats.org/officeDocument/2006/relationships/image" Target="../media/image87.png"/><Relationship Id="rId1" Type="http://schemas.openxmlformats.org/officeDocument/2006/relationships/image" Target="../media/image8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76.png"/><Relationship Id="rId4" Type="http://schemas.openxmlformats.org/officeDocument/2006/relationships/image" Target="../media/image96.png"/><Relationship Id="rId3" Type="http://schemas.openxmlformats.org/officeDocument/2006/relationships/image" Target="../media/image86.png"/><Relationship Id="rId2" Type="http://schemas.openxmlformats.org/officeDocument/2006/relationships/image" Target="../media/image95.jpeg"/><Relationship Id="rId1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73.png"/><Relationship Id="rId1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49.xml"/><Relationship Id="rId37" Type="http://schemas.openxmlformats.org/officeDocument/2006/relationships/tags" Target="../tags/tag48.xml"/><Relationship Id="rId36" Type="http://schemas.openxmlformats.org/officeDocument/2006/relationships/tags" Target="../tags/tag47.xml"/><Relationship Id="rId35" Type="http://schemas.openxmlformats.org/officeDocument/2006/relationships/tags" Target="../tags/tag46.xml"/><Relationship Id="rId34" Type="http://schemas.openxmlformats.org/officeDocument/2006/relationships/tags" Target="../tags/tag45.xml"/><Relationship Id="rId33" Type="http://schemas.openxmlformats.org/officeDocument/2006/relationships/image" Target="../media/image6.png"/><Relationship Id="rId32" Type="http://schemas.openxmlformats.org/officeDocument/2006/relationships/tags" Target="../tags/tag44.xml"/><Relationship Id="rId31" Type="http://schemas.openxmlformats.org/officeDocument/2006/relationships/tags" Target="../tags/tag43.xml"/><Relationship Id="rId30" Type="http://schemas.openxmlformats.org/officeDocument/2006/relationships/tags" Target="../tags/tag42.xml"/><Relationship Id="rId3" Type="http://schemas.openxmlformats.org/officeDocument/2006/relationships/tags" Target="../tags/tag15.xml"/><Relationship Id="rId29" Type="http://schemas.openxmlformats.org/officeDocument/2006/relationships/tags" Target="../tags/tag41.xml"/><Relationship Id="rId28" Type="http://schemas.openxmlformats.org/officeDocument/2006/relationships/tags" Target="../tags/tag40.xml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hyperlink" Target="vscode-file://vscode-app/d:/CodeTools/Microsoft%20VS%20Code/resources/app/out/vs/code/electron-sandbox/workbench/workbench.html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6200000">
            <a:off x="9853172" y="3202648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999" y="2005554"/>
            <a:ext cx="1059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软件开发综合实训结题汇报</a:t>
            </a:r>
            <a:endParaRPr lang="zh-CN" altLang="en-US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061200" y="661670"/>
            <a:ext cx="50755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44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  <a:sym typeface="+mn-ea"/>
              </a:rPr>
              <a:t>软件开发综合实训</a:t>
            </a:r>
            <a:endParaRPr lang="zh-CN" altLang="en-US" sz="44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  <a:sym typeface="+mn-ea"/>
            </a:endParaRPr>
          </a:p>
          <a:p>
            <a:pPr algn="l"/>
            <a:r>
              <a:rPr lang="zh-CN" altLang="en-US" sz="44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  <a:sym typeface="+mn-ea"/>
              </a:rPr>
              <a:t>结题汇报</a:t>
            </a:r>
            <a:endParaRPr lang="zh-CN" altLang="en-US" sz="44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31676" y="6085169"/>
            <a:ext cx="2579261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2025/6/5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0400" y="4711065"/>
            <a:ext cx="5791200" cy="11703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MiSans Medium" panose="000006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7928" y="5246789"/>
            <a:ext cx="14859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葛子午</a:t>
            </a:r>
            <a:r>
              <a:rPr lang="en-US" altLang="zh-CN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张旭超</a:t>
            </a:r>
            <a:endParaRPr lang="en-US" altLang="zh-CN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许开翔 曾武俊</a:t>
            </a:r>
            <a:endParaRPr lang="zh-CN" altLang="en-US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88360" y="4987290"/>
            <a:ext cx="666750" cy="2597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团队成员</a:t>
            </a:r>
            <a:endParaRPr lang="zh-CN" altLang="en-US" sz="1400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32805" y="5247005"/>
            <a:ext cx="1321435" cy="386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杜卿</a:t>
            </a:r>
            <a:r>
              <a:rPr lang="en-US" altLang="zh-CN" sz="20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郭芬</a:t>
            </a:r>
            <a:endParaRPr lang="zh-CN" altLang="en-US" sz="2000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09920" y="4999990"/>
            <a:ext cx="772160" cy="2470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指导老师</a:t>
            </a:r>
            <a:endParaRPr lang="zh-CN" altLang="en-US" sz="1400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" y="297180"/>
            <a:ext cx="6185535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226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91755" y="2713355"/>
            <a:ext cx="3622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/>
            <a:r>
              <a:rPr lang="zh-CN" altLang="en-US" sz="2400"/>
              <a:t>汇报项目</a:t>
            </a:r>
            <a:endParaRPr lang="en-US" altLang="zh-CN" sz="2400"/>
          </a:p>
          <a:p>
            <a:pPr algn="ctr"/>
            <a:r>
              <a:rPr lang="en-US" altLang="zh-CN" sz="2400" b="1"/>
              <a:t>WonderingNote</a:t>
            </a:r>
            <a:endParaRPr lang="en-US" altLang="zh-CN" sz="2400" b="1"/>
          </a:p>
          <a:p>
            <a:pPr algn="ctr"/>
            <a:r>
              <a:rPr lang="zh-CN" altLang="en-US" sz="2400" b="1"/>
              <a:t>漫游手账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7705725" y="4987290"/>
            <a:ext cx="666750" cy="2597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r>
              <a:rPr lang="zh-CN" altLang="en-US" sz="14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汇报</a:t>
            </a:r>
            <a:r>
              <a:rPr lang="zh-CN" altLang="en-US" sz="1400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人</a:t>
            </a:r>
            <a:endParaRPr lang="zh-CN" altLang="en-US" sz="1400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53533" y="5256314"/>
            <a:ext cx="6858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葛子午</a:t>
            </a:r>
            <a:endParaRPr lang="zh-CN" altLang="en-US" dirty="0">
              <a:solidFill>
                <a:schemeClr val="bg1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90004"/>
            <a:ext cx="6096000" cy="55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前端界面</a:t>
            </a:r>
            <a:r>
              <a:rPr lang="en-US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游记浏览与创建</a:t>
            </a:r>
            <a:endParaRPr lang="zh-CN" altLang="zh-CN" sz="2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4179" y="939905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游记大厅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42362" y="950961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创建游记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87" y="1455101"/>
            <a:ext cx="2393315" cy="5122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5" y="1476375"/>
            <a:ext cx="2446020" cy="51396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59742" y="873214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足迹互动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78695" y="873125"/>
            <a:ext cx="1744345" cy="515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主页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5652" y="679895"/>
            <a:ext cx="3988406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1449070"/>
            <a:ext cx="2714625" cy="5253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655" y="1454785"/>
            <a:ext cx="2570480" cy="5019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5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90004"/>
            <a:ext cx="6096000" cy="55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界面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挑战浏览，参与与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</a:t>
            </a:r>
            <a:endParaRPr lang="zh-CN" altLang="zh-CN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108" y="988550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挑战大厅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3332" y="999957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挑战详情页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6" y="1493041"/>
            <a:ext cx="2563760" cy="4915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19" y="1476242"/>
            <a:ext cx="2544568" cy="49154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5652" y="679895"/>
            <a:ext cx="4944370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6" name="文本框 5"/>
          <p:cNvSpPr txBox="1"/>
          <p:nvPr/>
        </p:nvSpPr>
        <p:spPr>
          <a:xfrm>
            <a:off x="8065524" y="208126"/>
            <a:ext cx="6096000" cy="515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可选挑战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要求</a:t>
            </a:r>
            <a:endParaRPr lang="zh-CN" altLang="en-US" sz="2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7404783" y="622042"/>
            <a:ext cx="1204456" cy="12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768534" y="479112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定位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618729" y="670687"/>
            <a:ext cx="990510" cy="179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255073" y="2477572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手势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280400" y="3721224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物体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487507" y="5000202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992501" y="4203619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人脸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1113524" y="1611932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群组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8663709" y="648892"/>
            <a:ext cx="121684" cy="306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9117775" y="679895"/>
            <a:ext cx="748840" cy="431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9396851" y="667116"/>
            <a:ext cx="1878400" cy="355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9600855" y="648892"/>
            <a:ext cx="1411715" cy="9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373" y="4682069"/>
            <a:ext cx="1245235" cy="18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12" y="2927908"/>
            <a:ext cx="2385921" cy="10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98" y="5369534"/>
            <a:ext cx="26733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983" y="4056147"/>
            <a:ext cx="1787261" cy="121619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062" y="892748"/>
            <a:ext cx="1989955" cy="1406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5265" y="2200275"/>
            <a:ext cx="1702435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855" y="1010617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创建群组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47046" y="1869103"/>
            <a:ext cx="6096000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群组管理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5" y="1432364"/>
            <a:ext cx="2304521" cy="4436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14" y="2678140"/>
            <a:ext cx="3529965" cy="21469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90004"/>
            <a:ext cx="6096000" cy="55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界面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群组</a:t>
            </a:r>
            <a:endParaRPr lang="zh-CN" altLang="zh-CN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2525" y="646391"/>
            <a:ext cx="2584133" cy="19641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3" name="文本框 2"/>
          <p:cNvSpPr txBox="1"/>
          <p:nvPr/>
        </p:nvSpPr>
        <p:spPr>
          <a:xfrm>
            <a:off x="6212379" y="102174"/>
            <a:ext cx="6096000" cy="55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界面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通知</a:t>
            </a:r>
            <a:endParaRPr lang="zh-CN" altLang="zh-CN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9866" y="646390"/>
            <a:ext cx="2584133" cy="19641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150224" y="1387021"/>
            <a:ext cx="2313484" cy="141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35631" y="155315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34" y="482171"/>
            <a:ext cx="2239709" cy="1447298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7159846" y="2740718"/>
            <a:ext cx="2109221" cy="5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159846" y="2797745"/>
            <a:ext cx="2065383" cy="173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156733" y="2797745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公告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330" y="2149435"/>
            <a:ext cx="2477956" cy="137323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5463" y="3742634"/>
            <a:ext cx="2713690" cy="143761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51932" y="3930814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点赞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7159846" y="2797745"/>
            <a:ext cx="1551150" cy="306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428574" y="46970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挑战</a:t>
            </a:r>
            <a:endParaRPr lang="zh-CN" altLang="en-US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66" y="5470979"/>
            <a:ext cx="2325851" cy="11959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90004"/>
            <a:ext cx="6096000" cy="58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后台管理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全局信息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概览</a:t>
            </a:r>
            <a:endParaRPr lang="zh-CN" altLang="en-US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81405"/>
            <a:ext cx="11456035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90004"/>
            <a:ext cx="6096000" cy="58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后台管理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用户管理</a:t>
            </a:r>
            <a:endParaRPr lang="zh-CN" altLang="zh-CN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775970"/>
            <a:ext cx="11873865" cy="5924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9" y="1476242"/>
            <a:ext cx="3811806" cy="476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90004"/>
            <a:ext cx="6096000" cy="58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后台管理</a:t>
            </a:r>
            <a:r>
              <a:rPr lang="en-US" altLang="zh-CN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全局</a:t>
            </a:r>
            <a:r>
              <a:rPr lang="zh-CN" altLang="en-US" sz="2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挑战管理</a:t>
            </a:r>
            <a:endParaRPr lang="zh-CN" altLang="zh-CN" sz="28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947420"/>
            <a:ext cx="11807825" cy="5596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项目管理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626" y="166097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类图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390650"/>
            <a:ext cx="11745595" cy="5081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73828" y="626070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“设计先行，严格实现”​</a:t>
            </a:r>
            <a:r>
              <a:rPr lang="zh-CN" altLang="en-US" b="0" i="0" dirty="0">
                <a:effectLst/>
                <a:latin typeface="PingFang SC"/>
              </a:rPr>
              <a:t>​；为设计明确的业务</a:t>
            </a:r>
            <a:r>
              <a:rPr lang="zh-CN" altLang="en-US" b="0" i="0" dirty="0">
                <a:effectLst/>
                <a:latin typeface="PingFang SC"/>
              </a:rPr>
              <a:t>逻辑</a:t>
            </a:r>
            <a:endParaRPr lang="zh-CN" altLang="en-US" b="0" i="0" dirty="0">
              <a:effectLst/>
              <a:latin typeface="PingFang SC"/>
            </a:endParaRPr>
          </a:p>
          <a:p>
            <a:r>
              <a:rPr lang="zh-CN" altLang="en-US" b="0" i="0" dirty="0">
                <a:effectLst/>
                <a:latin typeface="PingFang SC"/>
              </a:rPr>
              <a:t>确保代码结构清晰、可维护，同时保持快速的编码速度。</a:t>
            </a:r>
            <a:endParaRPr lang="zh-CN" altLang="en-US" b="0" i="0" dirty="0">
              <a:effectLst/>
              <a:latin typeface="PingFang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76" y="361268"/>
            <a:ext cx="981212" cy="981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68" y="324618"/>
            <a:ext cx="1009791" cy="9907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21115" y="1730375"/>
            <a:ext cx="30511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业务逻辑清晰、职责</a:t>
            </a:r>
            <a:r>
              <a:rPr lang="zh-CN" altLang="en-US" b="1"/>
              <a:t>明确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>
                <a:sym typeface="+mn-ea"/>
              </a:rPr>
              <a:t>资源层通过</a:t>
            </a:r>
            <a:r>
              <a:rPr lang="en-US" altLang="zh-CN" b="1">
                <a:sym typeface="+mn-ea"/>
              </a:rPr>
              <a:t>Query</a:t>
            </a:r>
            <a:r>
              <a:rPr lang="zh-CN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DTO</a:t>
            </a:r>
            <a:r>
              <a:rPr lang="zh-CN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VO</a:t>
            </a:r>
            <a:r>
              <a:rPr lang="zh-CN" altLang="en-US" b="1">
                <a:sym typeface="+mn-ea"/>
              </a:rPr>
              <a:t>实现低</a:t>
            </a:r>
            <a:r>
              <a:rPr lang="zh-CN" altLang="en-US" b="1"/>
              <a:t>耦合，可拓展性强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36600" y="5226685"/>
            <a:ext cx="3051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共计</a:t>
            </a:r>
            <a:r>
              <a:rPr lang="en-US" altLang="zh-CN" b="1"/>
              <a:t>15</a:t>
            </a:r>
            <a:r>
              <a:rPr lang="zh-CN" altLang="en-US" b="1"/>
              <a:t>个</a:t>
            </a:r>
            <a:r>
              <a:rPr lang="en-US" altLang="zh-CN" b="1"/>
              <a:t>Controller</a:t>
            </a:r>
            <a:r>
              <a:rPr lang="zh-CN" altLang="en-US" b="1"/>
              <a:t>，类内部各个元素之间的相关性强，共同完成一个明确的业务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实现高内聚的设计</a:t>
            </a:r>
            <a:r>
              <a:rPr lang="zh-CN" altLang="en-US" b="1"/>
              <a:t>目标</a:t>
            </a:r>
            <a:endParaRPr lang="zh-C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183515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数据库设计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08959" y="398958"/>
            <a:ext cx="6430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latin typeface="PingFang SC"/>
              </a:rPr>
              <a:t>表结构设计​</a:t>
            </a:r>
            <a:r>
              <a:rPr lang="zh-CN" altLang="en-US" sz="2000" b="0" i="0" dirty="0">
                <a:latin typeface="PingFang SC"/>
              </a:rPr>
              <a:t>​：根据业务需求设计表，并定义主外键关系</a:t>
            </a:r>
            <a:endParaRPr lang="zh-CN" altLang="en-US" sz="2000" dirty="0"/>
          </a:p>
        </p:txBody>
      </p:sp>
      <p:pic>
        <p:nvPicPr>
          <p:cNvPr id="5" name="图片 4" descr="https://img.plantuml.biz/plantuml/png/jLXRRzH657wFbF_Wjz2g3qcgI5M54BauwRQRtIZPeBOlguazkpjWUwpnE0cgAZKeb82ufQM1KaH10ebMDD1IIaYQy6VMtkLVSCQNnLxRkmw4bwpZCvuvvplVkSr9YoF6RLqR71WS69BQsmUj_MrtwwLpVREvi-lSFTVwxL_twa_Enit10GtNkCIfn4YzmIMLCAnmGWt_ozQDH-x6Y_RzHuC3sE24dvKMBSoaxmO79EbZYQZIvz94OQPGgaYBfON2J4cUaeuVd_lgn0cn02aAjGqEQqwDpqz-CJv_R6Hu-2CXCP5bhL2cHaIZOsE-g44D77tlVu5rHBIKdT0o0bDZwmC9GC1j2oHoQN7ssD3uPALmIXxwP6XXSM5EBat9K_0yNPx_LYx1mvHSb2lmoljoPRLAJMoGg7eZev-5Cji0U5A52iE8uoedkh1WQhmYLmgpif3OffeX0P2mPLKrl8orZhAMRM9MHQfE350k_BK1Ug7Xzp7VF5ztjtvrB_xX_FrBjv_c6AqH3OVk4jzN-_YiZWqL2pmhXT8ti4QyMoACDrHqDj3SVqNZcFkGOyw9KHUWVxbGBebN6bMGe5F2TO4HxhqBhRyEeefNK3qdlmoaunHAgDXI636xJXsBdRfreRdtN_FLVNVjIVJiQK2hODHeJWK4kDKkBK8UKuWdOcH9lIzDn1jH3KT6tyeikrOZgp7h8kfVtdGtRZLtzgAwJpQGfc6ZZdCg3nzfXuKle3XDfv5dzj9fo1zLVjPC2U8wjhZDS8PKGuQg8tOcS-y8b-RA0JSPKeaNvLFbnOcY70G-uscX1jHEUst2Sg8G4ndSIaia72CzKwVia2Sw0dkJ6mO-TAxS1XP67JX7BPxJTvcHdEROa7CADJZsqd55_hhIIqL9MYOgfgcID2SGgshQInfHtkQDOoF1FdYb6bQ1X3_96PmfLAYkWxQPyavwZoIgB6U4aDzv2kac2daneDo7IpZfWFLHj7NmeBMt7akAmC7tKrAZTPf6YZxnhAFLgexr9SoiD2VrjkFr3xTRlp-Csb6YdDH804W-Uool8cKg2EqA9ikzmi5FDb6QT08XHEFJ02GWCbYa9cYS7ULYzuoZGzQTV-niNeg2C6uOG6e52tw_Px9EndJIN2yqhKOFY4pRQbHJS3fqEnEOtDv_x5pRZ1LMobOGz7j7aTuGg-DEXV7xfObYUGOQ982cM9HBCxBVnmKh8nj54ai4idxHUEvb-_dTzlPJPp_MOHKXVNreWygpitAfacNEOMAn_MIzlRqRQnW288x0114tbF8kta4zowOSOYAxPngJ2D5EEkrLDDwXABW_Nsdktt5lFdHUtOoYKuOEt4jJHPgt7-q9aKvLEnR2Oy40eoJgHiBRoOB3uzFGs73FD1LcektxxhsTfAdZjafuVZFJ-CgmIHa7nYv1dO4V9Mn6Sr4N2GLw5A4qjuAfLdQ7cWr2S-V0lVGm6StpdWNl0O6Wkx3SZwfmN3ii59bc-GZt85ZNlEiSd7SUhBUk_mWgE2_-2PwzhHhGzS28mR1bQz4G6ys7uEi_BxUVhBNkhKNXMz2jIQhcpOVGNHgY4S0iXTrf1LkD5p__Ic3L92orF2Nv4Zf_TxUzljEw-D8vY6a_ZHGy3KR3S68THR3NOB-grrsdpNv2k0nJ4cM7A4BUiD_wVwiBTw6vR010C7SVcUOutB2_Udrx0UVyC_VP8_ZRUhONxmWqZQw4AjUy__fVJtHMfZTTaPNzqhutGZlNpZLthYQJmLmu4XwYJ-q9QoS9PAx0OkI2fb1wUtS2gSJKSDyvmTsuxcpUwfuMPhscFTGzSuQDOPldWeXHhIiwJrDYf163Sg_d5DSfeKsnsTU_-W5cjDTkTC_1aKkWp3OYfZf7zTwBOdxFEhfpXn8vlxVhtaa9FvYpb10tTv7pypWbxz4dOPQoTUqD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1691640" y="798830"/>
            <a:ext cx="10398125" cy="5821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2080" y="1497965"/>
            <a:ext cx="16052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细粒度、明确的表设计</a:t>
            </a:r>
            <a:r>
              <a:rPr lang="en-US" altLang="zh-CN" b="1"/>
              <a:t>+</a:t>
            </a:r>
            <a:r>
              <a:rPr lang="zh-CN" altLang="en-US" b="1">
                <a:sym typeface="+mn-ea"/>
              </a:rPr>
              <a:t>预留</a:t>
            </a:r>
            <a:r>
              <a:rPr lang="en-US" altLang="zh-CN" b="1">
                <a:sym typeface="+mn-ea"/>
              </a:rPr>
              <a:t>JSON</a:t>
            </a:r>
            <a:r>
              <a:rPr lang="zh-CN" altLang="en-US" b="1">
                <a:sym typeface="+mn-ea"/>
              </a:rPr>
              <a:t>字段，</a:t>
            </a:r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增强灵活性</a:t>
            </a:r>
            <a:endParaRPr lang="zh-CN" altLang="en-US" b="1"/>
          </a:p>
          <a:p>
            <a:r>
              <a:rPr lang="zh-CN" altLang="en-US" b="1"/>
              <a:t>易于拓展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85725" y="3535045"/>
            <a:ext cx="2042795" cy="233299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ClrTx/>
              <a:buSzTx/>
              <a:buFont typeface="Arial" panose="020B0604020202020204"/>
              <a:buNone/>
            </a:pPr>
            <a:r>
              <a:rPr lang="zh-CN" altLang="en-US" sz="1800" b="1" i="0"/>
              <a:t>面部识别系统存储人脸特征向量，高效且保护用户</a:t>
            </a:r>
            <a:r>
              <a:rPr lang="zh-CN" altLang="en-US" sz="1800" b="1" i="0"/>
              <a:t>隐私</a:t>
            </a:r>
            <a:endParaRPr lang="zh-CN" altLang="en-US" sz="1800" b="1" i="0"/>
          </a:p>
          <a:p>
            <a:pPr indent="0" algn="l">
              <a:buClrTx/>
              <a:buSzTx/>
              <a:buFont typeface="Arial" panose="020B0604020202020204"/>
              <a:buNone/>
            </a:pPr>
            <a:endParaRPr lang="zh-CN" altLang="en-US" sz="1800" b="1" i="0"/>
          </a:p>
          <a:p>
            <a:pPr indent="0" algn="l">
              <a:buClrTx/>
              <a:buSzTx/>
              <a:buFont typeface="Arial" panose="020B0604020202020204"/>
              <a:buNone/>
            </a:pPr>
            <a:endParaRPr lang="zh-CN" altLang="en-US" sz="1800" b="1" i="0"/>
          </a:p>
          <a:p>
            <a:pPr indent="0" algn="l">
              <a:buClrTx/>
              <a:buSzTx/>
              <a:buFont typeface="Arial" panose="020B0604020202020204"/>
              <a:buNone/>
            </a:pPr>
            <a:endParaRPr lang="zh-CN" altLang="en-US" sz="1800" b="1" i="0"/>
          </a:p>
          <a:p>
            <a:pPr indent="0" algn="l">
              <a:spcBef>
                <a:spcPts val="200"/>
              </a:spcBef>
              <a:buClrTx/>
              <a:buSzTx/>
              <a:buFont typeface="Arial" panose="020B0604020202020204"/>
              <a:buNone/>
            </a:pPr>
            <a:r>
              <a:rPr lang="zh-CN" altLang="en-US" sz="1800" b="1" i="0"/>
              <a:t>地理空间数据支持LBS功能</a:t>
            </a:r>
            <a:endParaRPr lang="zh-CN" altLang="en-US" sz="1800" b="1" i="0"/>
          </a:p>
        </p:txBody>
      </p:sp>
      <p:sp>
        <p:nvSpPr>
          <p:cNvPr id="17" name="文本框 16"/>
          <p:cNvSpPr txBox="1"/>
          <p:nvPr/>
        </p:nvSpPr>
        <p:spPr>
          <a:xfrm>
            <a:off x="8321040" y="5687695"/>
            <a:ext cx="361442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5400" indent="0" algn="l" fontAlgn="base">
              <a:spcBef>
                <a:spcPct val="0"/>
              </a:spcBef>
              <a:spcAft>
                <a:spcPts val="200"/>
              </a:spcAft>
              <a:buFont typeface="Arial" panose="020B0604020202020204"/>
              <a:buNone/>
            </a:pPr>
            <a:r>
              <a:rPr lang="zh-CN" altLang="en-US" sz="1600" b="0" i="0">
                <a:latin typeface="PingFang SC"/>
                <a:ea typeface="PingFang SC"/>
              </a:rPr>
              <a:t>主外键关联、多对多关系、继承关系</a:t>
            </a:r>
            <a:r>
              <a:rPr lang="en-US" altLang="zh-CN" sz="1600" b="0" i="0">
                <a:latin typeface="PingFang SC"/>
                <a:ea typeface="PingFang SC"/>
              </a:rPr>
              <a:t>...</a:t>
            </a:r>
            <a:endParaRPr lang="en-US" altLang="zh-CN" sz="1600" b="0" i="0">
              <a:latin typeface="PingFang SC"/>
              <a:ea typeface="PingFang SC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95995" y="6108065"/>
            <a:ext cx="2772410" cy="587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数据关系清晰合理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705802" y="1931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细节一览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3991" y="397781"/>
            <a:ext cx="4287968" cy="45197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39545"/>
            <a:ext cx="5734050" cy="17208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" y="4036695"/>
            <a:ext cx="3340735" cy="22879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925" y="4495165"/>
            <a:ext cx="3288665" cy="155575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3733800" y="5039995"/>
            <a:ext cx="438150" cy="45148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5725" y="3719830"/>
            <a:ext cx="7635240" cy="29521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7160" y="3916045"/>
            <a:ext cx="338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继承关系</a:t>
            </a:r>
            <a:r>
              <a:rPr lang="en-US" altLang="zh-CN"/>
              <a:t> + </a:t>
            </a:r>
            <a:r>
              <a:rPr lang="zh-CN" altLang="en-US"/>
              <a:t>预留</a:t>
            </a:r>
            <a:r>
              <a:rPr lang="en-US" altLang="zh-CN"/>
              <a:t>json</a:t>
            </a:r>
            <a:r>
              <a:rPr lang="zh-CN" altLang="en-US"/>
              <a:t>以</a:t>
            </a:r>
            <a:r>
              <a:rPr lang="zh-CN" altLang="en-US"/>
              <a:t>扩展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2000" y="981075"/>
            <a:ext cx="467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人脸数据以特征向量存储，高效、隐私</a:t>
            </a:r>
            <a:r>
              <a:rPr lang="zh-CN" altLang="en-US"/>
              <a:t>保护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9070" y="776605"/>
            <a:ext cx="6979285" cy="2832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846060" y="233680"/>
            <a:ext cx="4107180" cy="49409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95970" y="4077970"/>
            <a:ext cx="252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明确的主外键</a:t>
            </a:r>
            <a:r>
              <a:rPr lang="zh-CN" altLang="en-US"/>
              <a:t>设计</a:t>
            </a:r>
            <a:endParaRPr lang="zh-CN" altLang="en-US"/>
          </a:p>
          <a:p>
            <a:r>
              <a:rPr lang="zh-CN" altLang="en-US"/>
              <a:t>多对多、一对多</a:t>
            </a:r>
            <a:r>
              <a:rPr lang="zh-CN" altLang="en-US"/>
              <a:t>设计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671" y="816928"/>
            <a:ext cx="4601210" cy="1122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1" y="1731510"/>
            <a:ext cx="7362825" cy="35731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23" y="1718729"/>
            <a:ext cx="3464295" cy="941703"/>
          </a:xfrm>
          <a:prstGeom prst="rect">
            <a:avLst/>
          </a:prstGeom>
        </p:spPr>
      </p:pic>
      <p:pic>
        <p:nvPicPr>
          <p:cNvPr id="28" name="Picture" title="fig: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301788" y="2902931"/>
            <a:ext cx="3464294" cy="721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440581" y="1008936"/>
            <a:ext cx="383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请连接校园网使用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9335" y="2392045"/>
            <a:ext cx="2125345" cy="1231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/>
              <a:t>扫它！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3587750" y="1821180"/>
            <a:ext cx="7793990" cy="49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166870" y="990600"/>
            <a:ext cx="6421120" cy="3975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5802" y="1931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ts val="1200"/>
              </a:spcBef>
              <a:spcAft>
                <a:spcPts val="600"/>
              </a:spcAft>
            </a:pPr>
            <a:r>
              <a:rPr lang="en-US" altLang="zh-CN" b="1" i="0" dirty="0">
                <a:effectLst/>
                <a:latin typeface="inherit"/>
              </a:rPr>
              <a:t>API</a:t>
            </a:r>
            <a:r>
              <a:rPr lang="zh-CN" altLang="en-US" b="1" i="0" dirty="0">
                <a:effectLst/>
                <a:latin typeface="inherit"/>
              </a:rPr>
              <a:t>设计</a:t>
            </a:r>
            <a:endParaRPr lang="zh-CN" altLang="en-US" b="1" i="0" dirty="0">
              <a:effectLst/>
              <a:latin typeface="PingFang SC"/>
            </a:endParaRPr>
          </a:p>
        </p:txBody>
      </p:sp>
      <p:pic>
        <p:nvPicPr>
          <p:cNvPr id="1026" name="Picture 2" descr="Apifox_百度百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" y="776607"/>
            <a:ext cx="2031000" cy="20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19350" y="193040"/>
            <a:ext cx="3467100" cy="4248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304800" lvl="1">
              <a:spcBef>
                <a:spcPts val="500"/>
              </a:spcBef>
              <a:spcAft>
                <a:spcPts val="500"/>
              </a:spcAft>
            </a:pP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前后端解耦、接口标准化</a:t>
            </a:r>
            <a:endParaRPr lang="zh-CN" altLang="zh-CN" sz="1800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5801164" y="-2272596"/>
            <a:ext cx="589672" cy="12192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" title="fig: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78823" y="4673646"/>
            <a:ext cx="5465644" cy="187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-198240" y="4211278"/>
            <a:ext cx="68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spcBef>
                <a:spcPts val="1200"/>
              </a:spcBef>
              <a:spcAft>
                <a:spcPts val="600"/>
              </a:spcAft>
            </a:pPr>
            <a:r>
              <a:rPr lang="zh-CN" altLang="en-US" b="1" i="0" dirty="0">
                <a:effectLst/>
                <a:latin typeface="inherit"/>
              </a:rPr>
              <a:t>项目接口概述</a:t>
            </a:r>
            <a:endParaRPr lang="zh-CN" altLang="en-US" b="1" i="0" dirty="0">
              <a:effectLst/>
              <a:latin typeface="PingFang SC"/>
            </a:endParaRPr>
          </a:p>
        </p:txBody>
      </p:sp>
      <p:pic>
        <p:nvPicPr>
          <p:cNvPr id="10" name="Picture" title="fig: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680715" y="4279774"/>
            <a:ext cx="4430750" cy="22643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48690" y="2752090"/>
            <a:ext cx="15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 err="1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Apifox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890" y="921385"/>
            <a:ext cx="6101715" cy="52197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1" name="文本框 10"/>
          <p:cNvSpPr txBox="1"/>
          <p:nvPr/>
        </p:nvSpPr>
        <p:spPr>
          <a:xfrm>
            <a:off x="2853055" y="602615"/>
            <a:ext cx="618490" cy="283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⭐</a:t>
            </a:r>
            <a:endParaRPr lang="zh-CN" altLang="en-US" sz="2400"/>
          </a:p>
          <a:p>
            <a:r>
              <a:rPr lang="en-US" altLang="zh-CN" sz="2400">
                <a:solidFill>
                  <a:schemeClr val="tx1"/>
                </a:solidFill>
              </a:rPr>
              <a:t>AI</a:t>
            </a:r>
            <a:r>
              <a:rPr lang="zh-CN" altLang="en-US" sz="2400">
                <a:solidFill>
                  <a:schemeClr val="tx1"/>
                </a:solidFill>
              </a:rPr>
              <a:t>技术评审团</a:t>
            </a:r>
            <a:r>
              <a:rPr lang="zh-CN" altLang="en-US" sz="2400">
                <a:solidFill>
                  <a:srgbClr val="FF0000"/>
                </a:solidFill>
              </a:rPr>
              <a:t>⭐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71545" y="602615"/>
            <a:ext cx="8026400" cy="28517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61430" y="68199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Deepseek</a:t>
            </a:r>
            <a:r>
              <a:rPr lang="zh-CN" altLang="en-US" b="1"/>
              <a:t>锐评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6361430" y="1398905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豆包报告</a:t>
            </a:r>
            <a:r>
              <a:rPr lang="en-US" altLang="zh-CN" b="1"/>
              <a:t>​</a:t>
            </a:r>
            <a:endParaRPr lang="en-US" altLang="zh-CN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270" y="1778000"/>
            <a:ext cx="7569200" cy="5905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77305" y="231013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ChatGPT</a:t>
            </a:r>
            <a:r>
              <a:rPr lang="zh-CN" altLang="en-US" b="1"/>
              <a:t>总结</a:t>
            </a:r>
            <a:r>
              <a:rPr lang="en-US" altLang="zh-CN" b="1"/>
              <a:t>​</a:t>
            </a:r>
            <a:endParaRPr lang="en-US" altLang="zh-CN" b="1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270" y="2703195"/>
            <a:ext cx="1968500" cy="685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770" y="2806700"/>
            <a:ext cx="3149600" cy="61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370" y="2800985"/>
            <a:ext cx="2171700" cy="539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20348" y="2387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spcBef>
                <a:spcPts val="1200"/>
              </a:spcBef>
              <a:spcAft>
                <a:spcPts val="600"/>
              </a:spcAft>
            </a:pPr>
            <a:r>
              <a:rPr lang="en-US" altLang="zh-CN" sz="3200" b="1" dirty="0" err="1">
                <a:latin typeface="inherit"/>
              </a:rPr>
              <a:t>Github</a:t>
            </a:r>
            <a:r>
              <a:rPr lang="zh-CN" altLang="en-US" sz="3200" b="1" dirty="0">
                <a:latin typeface="inherit"/>
              </a:rPr>
              <a:t>协作：</a:t>
            </a:r>
            <a:endParaRPr lang="zh-CN" altLang="en-US" sz="3200" b="1" dirty="0">
              <a:latin typeface="inheri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97925" y="823494"/>
            <a:ext cx="62543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Github</a:t>
            </a:r>
            <a:r>
              <a:rPr lang="zh-CN" altLang="en-US" dirty="0"/>
              <a:t>管理项目，实现高效的协作和版本</a:t>
            </a:r>
            <a:r>
              <a:rPr lang="zh-CN" altLang="en-US" dirty="0"/>
              <a:t>管理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1191895"/>
            <a:ext cx="9738360" cy="5464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733925" y="98425"/>
            <a:ext cx="7230745" cy="36874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98913" y="288501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spcBef>
                <a:spcPts val="1200"/>
              </a:spcBef>
              <a:spcAft>
                <a:spcPts val="600"/>
              </a:spcAft>
            </a:pPr>
            <a:r>
              <a:rPr lang="zh-CN" altLang="en-US" sz="3200" b="1" dirty="0">
                <a:latin typeface="inherit"/>
              </a:rPr>
              <a:t>提交日志一览</a:t>
            </a:r>
            <a:endParaRPr lang="zh-CN" altLang="en-US" sz="3200" b="1" dirty="0">
              <a:latin typeface="inheri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4376" y="4450908"/>
            <a:ext cx="3429478" cy="5811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76" y="5187857"/>
            <a:ext cx="3429478" cy="67636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75" y="5980064"/>
            <a:ext cx="3429479" cy="65731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096000" y="3874135"/>
            <a:ext cx="4052570" cy="29197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67500" y="3962400"/>
            <a:ext cx="323659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main</a:t>
            </a:r>
            <a:r>
              <a:rPr lang="zh-CN" altLang="en-US" sz="2000" b="1"/>
              <a:t>分支的三次大合并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70" y="288925"/>
            <a:ext cx="2827020" cy="1167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270" y="1875155"/>
            <a:ext cx="2826385" cy="1466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025" y="288290"/>
            <a:ext cx="2571115" cy="1167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15" y="873125"/>
            <a:ext cx="4159250" cy="5645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985" y="1983105"/>
            <a:ext cx="3039110" cy="1249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34560" y="1283335"/>
            <a:ext cx="9817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欢迎大家访问我们的</a:t>
            </a:r>
            <a:r>
              <a:rPr lang="en-US" altLang="zh-CN" sz="2000"/>
              <a:t>GitHub</a:t>
            </a:r>
            <a:endParaRPr lang="en-US" altLang="zh-CN" sz="2000"/>
          </a:p>
          <a:p>
            <a:r>
              <a:rPr lang="zh-CN" altLang="en-US" sz="2000"/>
              <a:t>账号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5716905" y="1506855"/>
            <a:ext cx="282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葛子午</a:t>
            </a:r>
            <a:r>
              <a:rPr lang="en-US" altLang="zh-CN" b="1"/>
              <a:t>  D</a:t>
            </a:r>
            <a:r>
              <a:rPr lang="en-US" altLang="zh-CN" b="1"/>
              <a:t>ionysus</a:t>
            </a:r>
            <a:endParaRPr lang="en-US" altLang="zh-CN" b="1"/>
          </a:p>
        </p:txBody>
      </p:sp>
      <p:sp>
        <p:nvSpPr>
          <p:cNvPr id="17" name="文本框 16"/>
          <p:cNvSpPr txBox="1"/>
          <p:nvPr/>
        </p:nvSpPr>
        <p:spPr>
          <a:xfrm>
            <a:off x="5715635" y="3347720"/>
            <a:ext cx="282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张旭超</a:t>
            </a:r>
            <a:r>
              <a:rPr lang="en-US" altLang="zh-CN" b="1"/>
              <a:t>  lafaeier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8770620" y="3342005"/>
            <a:ext cx="3038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许开翔</a:t>
            </a:r>
            <a:r>
              <a:rPr lang="en-US" altLang="zh-CN" b="1"/>
              <a:t>  BomLook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8836025" y="1496060"/>
            <a:ext cx="2571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曾武俊</a:t>
            </a:r>
            <a:r>
              <a:rPr lang="en-US" altLang="zh-CN" b="1"/>
              <a:t>  Totoro</a:t>
            </a:r>
            <a:endParaRPr lang="en-US" altLang="zh-CN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4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技术方案</a:t>
            </a:r>
            <a:endParaRPr lang="zh-CN" altLang="en-US" sz="44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383280" cy="11957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" y="1239439"/>
            <a:ext cx="1086803" cy="120045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319"/>
            <a:ext cx="1579921" cy="12394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98" y="0"/>
            <a:ext cx="2334578" cy="1238098"/>
          </a:xfrm>
          <a:prstGeom prst="rect">
            <a:avLst/>
          </a:prstGeom>
        </p:spPr>
      </p:pic>
      <p:pic>
        <p:nvPicPr>
          <p:cNvPr id="27" name="图片 26" descr="LocationTech Tour 2016 - Vectortiles | PP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176520"/>
            <a:ext cx="2874010" cy="157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 descr="MySQL logo 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10" y="5105400"/>
            <a:ext cx="1681480" cy="16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35" y="0"/>
            <a:ext cx="1671955" cy="14814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91" y="1463978"/>
            <a:ext cx="5461718" cy="3641145"/>
          </a:xfrm>
          <a:prstGeom prst="rect">
            <a:avLst/>
          </a:prstGeom>
        </p:spPr>
      </p:pic>
      <p:pic>
        <p:nvPicPr>
          <p:cNvPr id="8" name="图片 7" descr="flask-logo-png-transparen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255" y="3136265"/>
            <a:ext cx="1130935" cy="1454150"/>
          </a:xfrm>
          <a:prstGeom prst="rect">
            <a:avLst/>
          </a:prstGeom>
        </p:spPr>
      </p:pic>
      <p:pic>
        <p:nvPicPr>
          <p:cNvPr id="2" name="图片 1" descr="下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765" y="3580765"/>
            <a:ext cx="2019300" cy="1009650"/>
          </a:xfrm>
          <a:prstGeom prst="rect">
            <a:avLst/>
          </a:prstGeom>
        </p:spPr>
      </p:pic>
      <p:pic>
        <p:nvPicPr>
          <p:cNvPr id="4" name="图片 3" descr="下载 (6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115" y="1633220"/>
            <a:ext cx="1562100" cy="2066925"/>
          </a:xfrm>
          <a:prstGeom prst="rect">
            <a:avLst/>
          </a:prstGeom>
        </p:spPr>
      </p:pic>
      <p:pic>
        <p:nvPicPr>
          <p:cNvPr id="5" name="图片 4" descr="下载 (7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4500" y="4356100"/>
            <a:ext cx="2857500" cy="1600200"/>
          </a:xfrm>
          <a:prstGeom prst="rect">
            <a:avLst/>
          </a:prstGeom>
        </p:spPr>
      </p:pic>
      <p:pic>
        <p:nvPicPr>
          <p:cNvPr id="7" name="图片 6" descr="下载 (8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5580" y="1295400"/>
            <a:ext cx="1518285" cy="1518285"/>
          </a:xfrm>
          <a:prstGeom prst="rect">
            <a:avLst/>
          </a:prstGeom>
        </p:spPr>
      </p:pic>
      <p:pic>
        <p:nvPicPr>
          <p:cNvPr id="11" name="图片 10" descr="下载 (11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795" y="2684145"/>
            <a:ext cx="1200785" cy="1200785"/>
          </a:xfrm>
          <a:prstGeom prst="rect">
            <a:avLst/>
          </a:prstGeom>
        </p:spPr>
      </p:pic>
      <p:pic>
        <p:nvPicPr>
          <p:cNvPr id="13" name="图片 12" descr="下载 (13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2030" y="1827530"/>
            <a:ext cx="1678305" cy="1678305"/>
          </a:xfrm>
          <a:prstGeom prst="rect">
            <a:avLst/>
          </a:prstGeom>
        </p:spPr>
      </p:pic>
      <p:pic>
        <p:nvPicPr>
          <p:cNvPr id="14" name="图片 13" descr="下载 (14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5720" y="5419725"/>
            <a:ext cx="1969770" cy="1238250"/>
          </a:xfrm>
          <a:prstGeom prst="rect">
            <a:avLst/>
          </a:prstGeom>
        </p:spPr>
      </p:pic>
      <p:pic>
        <p:nvPicPr>
          <p:cNvPr id="16" name="图片 15" descr="下载 (16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0865" y="176530"/>
            <a:ext cx="1118870" cy="1118870"/>
          </a:xfrm>
          <a:prstGeom prst="rect">
            <a:avLst/>
          </a:prstGeom>
        </p:spPr>
      </p:pic>
      <p:pic>
        <p:nvPicPr>
          <p:cNvPr id="17" name="图片 16" descr="下载 (1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4090" y="5419725"/>
            <a:ext cx="2324735" cy="13017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337290" y="6030595"/>
            <a:ext cx="75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pic>
        <p:nvPicPr>
          <p:cNvPr id="20" name="图片 19" descr="下载 (22)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9655" y="154940"/>
            <a:ext cx="2932430" cy="1140460"/>
          </a:xfrm>
          <a:prstGeom prst="rect">
            <a:avLst/>
          </a:prstGeom>
        </p:spPr>
      </p:pic>
      <p:pic>
        <p:nvPicPr>
          <p:cNvPr id="22" name="图片 21" descr="下载 (23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81540" y="5758815"/>
            <a:ext cx="2364105" cy="831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下载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5895" y="5198745"/>
            <a:ext cx="1422400" cy="1422400"/>
          </a:xfrm>
          <a:prstGeom prst="rect">
            <a:avLst/>
          </a:prstGeom>
        </p:spPr>
      </p:pic>
      <p:pic>
        <p:nvPicPr>
          <p:cNvPr id="22" name="图片 21" descr="下载 (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680" y="2976880"/>
            <a:ext cx="2143125" cy="2143125"/>
          </a:xfrm>
          <a:prstGeom prst="rect">
            <a:avLst/>
          </a:prstGeom>
        </p:spPr>
      </p:pic>
      <p:pic>
        <p:nvPicPr>
          <p:cNvPr id="26" name="图片 25" descr="下载 (2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3135630"/>
            <a:ext cx="3400425" cy="134302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14935" y="796925"/>
            <a:ext cx="5435600" cy="25165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29415" y="390585"/>
            <a:ext cx="346083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后端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方案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" y="6562846"/>
            <a:ext cx="5176159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矩形 1"/>
          <p:cNvSpPr/>
          <p:nvPr/>
        </p:nvSpPr>
        <p:spPr>
          <a:xfrm>
            <a:off x="8550819" y="1640546"/>
            <a:ext cx="3139427" cy="316706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" y="1064260"/>
            <a:ext cx="2514600" cy="889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3400" y="81915"/>
            <a:ext cx="2664460" cy="61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JAVA</a:t>
            </a:r>
            <a:endParaRPr lang="en-US" altLang="zh-CN" sz="36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310" y="1362394"/>
            <a:ext cx="1579921" cy="12394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0060" y="3371215"/>
            <a:ext cx="2664460" cy="61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P</a:t>
            </a:r>
            <a:r>
              <a:rPr lang="en-US" altLang="zh-CN" sz="3600"/>
              <a:t>ython</a:t>
            </a:r>
            <a:endParaRPr lang="en-US" altLang="zh-CN" sz="3600"/>
          </a:p>
        </p:txBody>
      </p:sp>
      <p:sp>
        <p:nvSpPr>
          <p:cNvPr id="13" name="圆角矩形 12"/>
          <p:cNvSpPr/>
          <p:nvPr/>
        </p:nvSpPr>
        <p:spPr>
          <a:xfrm>
            <a:off x="114935" y="3914140"/>
            <a:ext cx="5435600" cy="2582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31585" y="2158365"/>
            <a:ext cx="4601210" cy="61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AI</a:t>
            </a:r>
            <a:r>
              <a:rPr lang="zh-CN" altLang="en-US" sz="3600"/>
              <a:t>服务</a:t>
            </a:r>
            <a:r>
              <a:rPr lang="zh-CN" altLang="en-US" sz="3600"/>
              <a:t>依赖库</a:t>
            </a:r>
            <a:endParaRPr lang="zh-CN" altLang="en-US" sz="3600"/>
          </a:p>
        </p:txBody>
      </p:sp>
      <p:sp>
        <p:nvSpPr>
          <p:cNvPr id="15" name="圆角矩形 14"/>
          <p:cNvSpPr/>
          <p:nvPr/>
        </p:nvSpPr>
        <p:spPr>
          <a:xfrm>
            <a:off x="6212205" y="2985135"/>
            <a:ext cx="5435600" cy="37350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flask-logo-png-transpar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5" y="4229100"/>
            <a:ext cx="1355725" cy="1743075"/>
          </a:xfrm>
          <a:prstGeom prst="rect">
            <a:avLst/>
          </a:prstGeom>
        </p:spPr>
      </p:pic>
      <p:pic>
        <p:nvPicPr>
          <p:cNvPr id="17" name="图片 16" descr="下载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895" y="4116070"/>
            <a:ext cx="2817495" cy="1127125"/>
          </a:xfrm>
          <a:prstGeom prst="rect">
            <a:avLst/>
          </a:prstGeom>
        </p:spPr>
      </p:pic>
      <p:pic>
        <p:nvPicPr>
          <p:cNvPr id="20" name="图片 19" descr="下载 (3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970" y="5393690"/>
            <a:ext cx="3334385" cy="848995"/>
          </a:xfrm>
          <a:prstGeom prst="rect">
            <a:avLst/>
          </a:prstGeom>
        </p:spPr>
      </p:pic>
      <p:pic>
        <p:nvPicPr>
          <p:cNvPr id="28" name="图片 27" descr="下载 (2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740" y="4838700"/>
            <a:ext cx="2886075" cy="1581150"/>
          </a:xfrm>
          <a:prstGeom prst="rect">
            <a:avLst/>
          </a:prstGeom>
        </p:spPr>
      </p:pic>
      <p:pic>
        <p:nvPicPr>
          <p:cNvPr id="29" name="图片 28" descr="下载 (2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2203450"/>
            <a:ext cx="2364105" cy="831850"/>
          </a:xfrm>
          <a:prstGeom prst="rect">
            <a:avLst/>
          </a:prstGeom>
        </p:spPr>
      </p:pic>
      <p:pic>
        <p:nvPicPr>
          <p:cNvPr id="19" name="图片 18" descr="下载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5885" y="4478655"/>
            <a:ext cx="2019300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下载 (2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05" y="4585335"/>
            <a:ext cx="2466975" cy="1847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75745" y="588705"/>
            <a:ext cx="34608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前端技术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方案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431" y="6505696"/>
            <a:ext cx="5821138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矩形 1"/>
          <p:cNvSpPr/>
          <p:nvPr/>
        </p:nvSpPr>
        <p:spPr>
          <a:xfrm>
            <a:off x="7957914" y="1420760"/>
            <a:ext cx="3996784" cy="105962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6" name="文本框 5"/>
          <p:cNvSpPr txBox="1"/>
          <p:nvPr/>
        </p:nvSpPr>
        <p:spPr>
          <a:xfrm>
            <a:off x="563880" y="453390"/>
            <a:ext cx="1811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小程序</a:t>
            </a:r>
            <a:endParaRPr lang="zh-CN" altLang="en-US" sz="3600"/>
          </a:p>
        </p:txBody>
      </p:sp>
      <p:sp>
        <p:nvSpPr>
          <p:cNvPr id="10" name="圆角矩形 9"/>
          <p:cNvSpPr/>
          <p:nvPr/>
        </p:nvSpPr>
        <p:spPr>
          <a:xfrm>
            <a:off x="114935" y="1354455"/>
            <a:ext cx="5561330" cy="29800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下载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23390"/>
            <a:ext cx="2480310" cy="883920"/>
          </a:xfrm>
          <a:prstGeom prst="rect">
            <a:avLst/>
          </a:prstGeom>
        </p:spPr>
      </p:pic>
      <p:pic>
        <p:nvPicPr>
          <p:cNvPr id="20" name="图片 19" descr="下载 (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730500"/>
            <a:ext cx="2762250" cy="1074420"/>
          </a:xfrm>
          <a:prstGeom prst="rect">
            <a:avLst/>
          </a:prstGeom>
        </p:spPr>
      </p:pic>
      <p:pic>
        <p:nvPicPr>
          <p:cNvPr id="12" name="图片 11" descr="下载 (2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520" y="1526540"/>
            <a:ext cx="2133600" cy="21431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14160" y="1962150"/>
            <a:ext cx="3211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后台管理</a:t>
            </a:r>
            <a:r>
              <a:rPr lang="zh-CN" altLang="en-US" sz="3600"/>
              <a:t>系统</a:t>
            </a:r>
            <a:endParaRPr lang="zh-CN" altLang="en-US" sz="360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10" y="2956560"/>
            <a:ext cx="1671955" cy="148145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6550025" y="2607310"/>
            <a:ext cx="5104130" cy="41929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下载 (2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165" y="2847340"/>
            <a:ext cx="2876550" cy="1590675"/>
          </a:xfrm>
          <a:prstGeom prst="rect">
            <a:avLst/>
          </a:prstGeom>
        </p:spPr>
      </p:pic>
      <p:pic>
        <p:nvPicPr>
          <p:cNvPr id="19" name="图片 18" descr="下载 (27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50" y="4787265"/>
            <a:ext cx="2416175" cy="1534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45400" y="588645"/>
            <a:ext cx="3891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中间件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7914" y="1420760"/>
            <a:ext cx="3996784" cy="105962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7" name="矩形 6"/>
          <p:cNvSpPr/>
          <p:nvPr/>
        </p:nvSpPr>
        <p:spPr>
          <a:xfrm>
            <a:off x="137431" y="6505696"/>
            <a:ext cx="5821138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>
            <a:off x="509905" y="711835"/>
            <a:ext cx="1724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数据库</a:t>
            </a:r>
            <a:endParaRPr lang="zh-CN" altLang="en-US" sz="3200"/>
          </a:p>
        </p:txBody>
      </p:sp>
      <p:pic>
        <p:nvPicPr>
          <p:cNvPr id="29" name="图片 28" descr="MySQL logo 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" y="1526540"/>
            <a:ext cx="1681480" cy="16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462655" y="711835"/>
            <a:ext cx="228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安全与</a:t>
            </a:r>
            <a:r>
              <a:rPr lang="zh-CN" altLang="en-US" sz="3200"/>
              <a:t>认证</a:t>
            </a:r>
            <a:endParaRPr lang="zh-CN" altLang="en-US" sz="32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65" y="1420495"/>
            <a:ext cx="2639695" cy="1400175"/>
          </a:xfrm>
          <a:prstGeom prst="rect">
            <a:avLst/>
          </a:prstGeom>
        </p:spPr>
      </p:pic>
      <p:pic>
        <p:nvPicPr>
          <p:cNvPr id="8" name="图片 7" descr="下载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" y="4745355"/>
            <a:ext cx="2749550" cy="73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6725" y="3923030"/>
            <a:ext cx="4304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地理空间</a:t>
            </a:r>
            <a:r>
              <a:rPr lang="zh-CN" altLang="en-US" sz="3200"/>
              <a:t>计算</a:t>
            </a:r>
            <a:endParaRPr lang="zh-CN" altLang="en-US" sz="3200"/>
          </a:p>
        </p:txBody>
      </p:sp>
      <p:pic>
        <p:nvPicPr>
          <p:cNvPr id="10" name="图片 9" descr="下载 (2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55" y="4449445"/>
            <a:ext cx="3028950" cy="1514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77285" y="3923030"/>
            <a:ext cx="228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简化</a:t>
            </a:r>
            <a:r>
              <a:rPr lang="zh-CN" altLang="en-US" sz="3200"/>
              <a:t>代码</a:t>
            </a:r>
            <a:endParaRPr lang="zh-CN" altLang="en-US" sz="3200"/>
          </a:p>
        </p:txBody>
      </p:sp>
      <p:pic>
        <p:nvPicPr>
          <p:cNvPr id="13" name="图片 12" descr="下载 (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20" y="2612390"/>
            <a:ext cx="3905250" cy="1171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85025" y="2028825"/>
            <a:ext cx="228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工具类</a:t>
            </a:r>
            <a:r>
              <a:rPr lang="zh-CN" altLang="en-US" sz="3200"/>
              <a:t>库</a:t>
            </a:r>
            <a:endParaRPr lang="zh-CN" altLang="en-US" sz="3200"/>
          </a:p>
        </p:txBody>
      </p:sp>
      <p:pic>
        <p:nvPicPr>
          <p:cNvPr id="25" name="图片 24" descr="Spring Boot 发送邮件全解析 - 知乎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27" y="4745355"/>
            <a:ext cx="3016996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047865" y="3973195"/>
            <a:ext cx="228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邮箱</a:t>
            </a:r>
            <a:r>
              <a:rPr lang="zh-CN" altLang="en-US" sz="3200"/>
              <a:t>验证码</a:t>
            </a:r>
            <a:endParaRPr lang="zh-CN" altLang="en-US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45400" y="588645"/>
            <a:ext cx="3891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部署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相关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7914" y="1420760"/>
            <a:ext cx="3996784" cy="105962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7" name="矩形 6"/>
          <p:cNvSpPr/>
          <p:nvPr/>
        </p:nvSpPr>
        <p:spPr>
          <a:xfrm>
            <a:off x="137431" y="6505696"/>
            <a:ext cx="5821138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00"/>
          </a:p>
        </p:txBody>
      </p:sp>
      <p:sp>
        <p:nvSpPr>
          <p:cNvPr id="5" name="文本框 4"/>
          <p:cNvSpPr txBox="1"/>
          <p:nvPr/>
        </p:nvSpPr>
        <p:spPr>
          <a:xfrm>
            <a:off x="-198913" y="288501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3200" b="0" i="0" kern="120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spcBef>
                <a:spcPts val="1200"/>
              </a:spcBef>
              <a:spcAft>
                <a:spcPts val="600"/>
              </a:spcAft>
            </a:pPr>
            <a:r>
              <a:rPr lang="en-US" altLang="zh-CN" sz="3200" b="1" i="0" dirty="0">
                <a:effectLst/>
                <a:latin typeface="PingFang SC"/>
              </a:rPr>
              <a:t>Docker + HTTPS</a:t>
            </a:r>
            <a:r>
              <a:rPr lang="en-US" altLang="zh-CN" sz="3200" b="1" dirty="0">
                <a:effectLst/>
                <a:latin typeface="PingFang SC"/>
                <a:sym typeface="+mn-ea"/>
              </a:rPr>
              <a:t> + Nginx</a:t>
            </a:r>
            <a:endParaRPr lang="zh-CN" altLang="en-US" sz="3200" b="1" dirty="0">
              <a:latin typeface="inherit"/>
            </a:endParaRPr>
          </a:p>
        </p:txBody>
      </p:sp>
      <p:pic>
        <p:nvPicPr>
          <p:cNvPr id="12" name="图片 11" descr="下载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526540"/>
            <a:ext cx="1200785" cy="1200785"/>
          </a:xfrm>
          <a:prstGeom prst="rect">
            <a:avLst/>
          </a:prstGeom>
        </p:spPr>
      </p:pic>
      <p:pic>
        <p:nvPicPr>
          <p:cNvPr id="15" name="图片 14" descr="下载 (3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526540"/>
            <a:ext cx="3086100" cy="147637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307340" y="1241425"/>
            <a:ext cx="5561330" cy="25158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4505" y="2961005"/>
            <a:ext cx="2168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​</a:t>
            </a:r>
            <a:r>
              <a:rPr lang="zh-CN" altLang="en-US"/>
              <a:t>容器化部署</a:t>
            </a:r>
            <a:endParaRPr lang="zh-CN" altLang="en-US"/>
          </a:p>
          <a:p>
            <a:pPr algn="ctr"/>
            <a:r>
              <a:rPr lang="zh-CN" altLang="en-US"/>
              <a:t>两套后端相对独立</a:t>
            </a:r>
            <a:r>
              <a:rPr lang="en-US" altLang="zh-CN"/>
              <a:t>​​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77845" y="3006725"/>
            <a:ext cx="2506980" cy="65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一行代码启动</a:t>
            </a:r>
            <a:r>
              <a:rPr lang="zh-CN" altLang="en-US"/>
              <a:t>所有容器</a:t>
            </a:r>
            <a:endParaRPr lang="zh-CN" altLang="en-US"/>
          </a:p>
          <a:p>
            <a:pPr algn="ctr"/>
            <a:r>
              <a:rPr lang="en-US" altLang="zh-CN"/>
              <a:t>docker compose </a:t>
            </a:r>
            <a:r>
              <a:rPr lang="en-US" altLang="zh-CN"/>
              <a:t>up</a:t>
            </a:r>
            <a:endParaRPr lang="en-US" altLang="zh-CN"/>
          </a:p>
        </p:txBody>
      </p:sp>
      <p:pic>
        <p:nvPicPr>
          <p:cNvPr id="20" name="图片 19" descr="下载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565" y="3285490"/>
            <a:ext cx="1678305" cy="167830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6252845" y="2025650"/>
            <a:ext cx="5405755" cy="34328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572500" y="2266950"/>
            <a:ext cx="2792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反向代理</a:t>
            </a:r>
            <a:endParaRPr lang="zh-CN" altLang="en-US" b="1"/>
          </a:p>
          <a:p>
            <a:pPr algn="ctr"/>
            <a:r>
              <a:rPr lang="zh-CN" altLang="en-US"/>
              <a:t>将</a:t>
            </a:r>
            <a:r>
              <a:rPr lang="en-US" altLang="zh-CN"/>
              <a:t>url</a:t>
            </a:r>
            <a:r>
              <a:rPr lang="zh-CN" altLang="en-US"/>
              <a:t>请求转发到不同</a:t>
            </a:r>
            <a:r>
              <a:rPr lang="zh-CN" altLang="en-US"/>
              <a:t>端口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471535" y="2921000"/>
            <a:ext cx="2990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连接优化</a:t>
            </a:r>
            <a:endParaRPr lang="zh-CN" altLang="en-US" b="1"/>
          </a:p>
          <a:p>
            <a:pPr algn="ctr"/>
            <a:r>
              <a:rPr lang="zh-CN" altLang="en-US"/>
              <a:t>配置超时、最大上传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411210" y="3575050"/>
            <a:ext cx="3148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高并发</a:t>
            </a:r>
            <a:endParaRPr lang="zh-CN" altLang="en-US" b="1"/>
          </a:p>
          <a:p>
            <a:pPr algn="ctr"/>
            <a:r>
              <a:rPr lang="en-US" altLang="zh-CN"/>
              <a:t>worker</a:t>
            </a:r>
            <a:r>
              <a:rPr lang="zh-CN" altLang="en-US"/>
              <a:t>进程，匹配</a:t>
            </a:r>
            <a:r>
              <a:rPr lang="en-US" altLang="zh-CN"/>
              <a:t>CPU</a:t>
            </a:r>
            <a:r>
              <a:rPr lang="zh-CN" altLang="en-US"/>
              <a:t>核心</a:t>
            </a:r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en-US" altLang="zh-CN"/>
              <a:t>worker</a:t>
            </a:r>
            <a:r>
              <a:rPr lang="zh-CN" altLang="en-US"/>
              <a:t>处理连接</a:t>
            </a:r>
            <a:r>
              <a:rPr lang="zh-CN" altLang="en-US"/>
              <a:t>数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472170" y="4505960"/>
            <a:ext cx="298958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/>
              <a:t>安全配置</a:t>
            </a:r>
            <a:endParaRPr lang="zh-CN" altLang="en-US" b="1"/>
          </a:p>
          <a:p>
            <a:pPr algn="ctr"/>
            <a:r>
              <a:rPr lang="en-US" altLang="zh-CN"/>
              <a:t>http</a:t>
            </a:r>
            <a:r>
              <a:rPr lang="zh-CN" altLang="en-US"/>
              <a:t>强制</a:t>
            </a:r>
            <a:r>
              <a:rPr lang="zh-CN" altLang="en-US"/>
              <a:t>跳转到</a:t>
            </a:r>
            <a:r>
              <a:rPr lang="en-US" altLang="zh-CN"/>
              <a:t>https</a:t>
            </a:r>
            <a:endParaRPr lang="en-US" altLang="zh-CN"/>
          </a:p>
        </p:txBody>
      </p:sp>
      <p:pic>
        <p:nvPicPr>
          <p:cNvPr id="27" name="图片 26" descr="下载 (3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4125595"/>
            <a:ext cx="1862455" cy="1239520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307340" y="3839845"/>
            <a:ext cx="5561330" cy="25158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68325" y="5169535"/>
            <a:ext cx="208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加密所有通信内容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8325" y="5588000"/>
            <a:ext cx="200088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2000" b="0" i="0">
                <a:latin typeface="+mn-ea"/>
              </a:rPr>
              <a:t>数字签名防篡改</a:t>
            </a:r>
            <a:endParaRPr lang="zh-CN" altLang="en-US" sz="2000" b="0" i="0">
              <a:latin typeface="+mn-ea"/>
            </a:endParaRPr>
          </a:p>
        </p:txBody>
      </p:sp>
      <p:pic>
        <p:nvPicPr>
          <p:cNvPr id="37" name="图片 36" descr="下载 (3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70" y="4015105"/>
            <a:ext cx="2216150" cy="11652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985135" y="5229860"/>
            <a:ext cx="2506980" cy="65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获取免费</a:t>
            </a:r>
            <a:r>
              <a:rPr lang="zh-CN" altLang="en-US"/>
              <a:t>证书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30" y="5590540"/>
            <a:ext cx="2774950" cy="5568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795" y="5196205"/>
            <a:ext cx="2021840" cy="1661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小程序开发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服务搭建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项目部署</a:t>
            </a:r>
            <a:endParaRPr kumimoji="0" lang="zh-CN" altLang="en-US" sz="2400" b="1" i="0" u="none" strike="noStrike" kern="1200" cap="none" spc="0" normalizeH="0" baseline="0" dirty="0">
              <a:solidFill>
                <a:srgbClr val="E7E6E6">
                  <a:lumMod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1705" y="136525"/>
            <a:ext cx="5227955" cy="6769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分工情况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2235" y="5725795"/>
            <a:ext cx="1584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后端开发</a:t>
            </a:r>
            <a:endParaRPr lang="zh-CN" altLang="en-US" sz="24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973" y="3917559"/>
            <a:ext cx="1538883" cy="8810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众人拾柴，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火焰高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973" y="3917559"/>
            <a:ext cx="1538883" cy="8810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众人拾柴，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火焰高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44685" y="5448935"/>
            <a:ext cx="21443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just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后台管理</a:t>
            </a: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系统开发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1075690"/>
            <a:ext cx="3049270" cy="35661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90" y="976630"/>
            <a:ext cx="2800350" cy="40055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010" y="1177290"/>
            <a:ext cx="2684145" cy="34645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540" y="976630"/>
            <a:ext cx="2781935" cy="37185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95795" y="5725795"/>
            <a:ext cx="1450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后端开发</a:t>
            </a:r>
            <a:endParaRPr lang="zh-CN" altLang="en-US" sz="24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8990" y="4827905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葛子午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7960" y="4798695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曾武俊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81520" y="4798695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张旭超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135235" y="4808220"/>
            <a:ext cx="97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许开翔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0561" y="532846"/>
            <a:ext cx="817960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8800" b="1" dirty="0">
                <a:solidFill>
                  <a:schemeClr val="tx1">
                    <a:alpha val="95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Mongolian Baiti" panose="03000500000000000000" pitchFamily="66" charset="0"/>
              </a:rPr>
              <a:t>目录</a:t>
            </a:r>
            <a:endParaRPr lang="zh-CN" altLang="en-US" sz="8800" b="1" dirty="0">
              <a:solidFill>
                <a:schemeClr val="tx1">
                  <a:alpha val="9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604770" y="2853055"/>
            <a:ext cx="1667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Project Overview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276402" y="2235131"/>
            <a:ext cx="87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220263" y="2801155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591435" y="3834130"/>
            <a:ext cx="1786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Management​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276401" y="3198126"/>
            <a:ext cx="87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1220262" y="3763391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591435" y="4980305"/>
            <a:ext cx="1618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Technology Stack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321406" y="4397110"/>
            <a:ext cx="87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220262" y="49414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2591634" y="2217530"/>
            <a:ext cx="541232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项目概述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&amp;&amp;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亮点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2593787" y="4432448"/>
            <a:ext cx="2455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2549089" y="3272526"/>
            <a:ext cx="39537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开发过程管理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212160" y="5558348"/>
            <a:ext cx="817960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感谢垂听！</a:t>
            </a:r>
            <a:endParaRPr lang="zh-CN" altLang="en-US" sz="72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1136015"/>
            <a:ext cx="5629275" cy="3918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5" y="758190"/>
            <a:ext cx="3748405" cy="3784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22420" y="238125"/>
            <a:ext cx="370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青眼高歌</a:t>
            </a:r>
            <a:r>
              <a:rPr lang="zh-CN" altLang="en-US" sz="2800"/>
              <a:t>俱未老</a:t>
            </a:r>
            <a:endParaRPr lang="zh-CN" altLang="en-US" sz="2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90" y="4722129"/>
            <a:ext cx="342947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7659" y="4154565"/>
            <a:ext cx="635635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项目概述</a:t>
            </a:r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&amp;&amp; </a:t>
            </a:r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亮点</a:t>
            </a:r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介绍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9305" y="494665"/>
            <a:ext cx="428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项目功能概述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1912" y="1186014"/>
            <a:ext cx="523792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漫游手账是一款专注于旅行记录与社交互动的微信小程序，专为旅行爱好者和社交达人打造。用户可通过拍照、图文、视频等多媒体形式记录旅程，并自动生成足迹地图；小程序还设有基于地理位置的社交挑战功能，通过人脸识别手势验证、物体验证等功能增强互动趣味性；同时支持</a:t>
            </a:r>
            <a:r>
              <a:rPr lang="zh-CN" altLang="en-US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地图展示旅行轨迹、博文互动（点赞</a:t>
            </a:r>
            <a:r>
              <a:rPr lang="en-US" altLang="zh-CN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/</a:t>
            </a:r>
            <a:r>
              <a:rPr lang="zh-CN" altLang="en-US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评论</a:t>
            </a:r>
            <a:r>
              <a:rPr lang="en-US" altLang="zh-CN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/</a:t>
            </a:r>
            <a:r>
              <a:rPr lang="zh-CN" altLang="en-US" sz="1600" b="1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分享）及团队管理（创建挑战、查看成员进度），为用户提供沉浸式的旅行记录与社交体验，兼具个人分享与团队协作价值。</a:t>
            </a:r>
            <a:endParaRPr lang="zh-CN" altLang="en-US" sz="1600" b="1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58755" y="858318"/>
            <a:ext cx="2211977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6541770" y="735330"/>
            <a:ext cx="1651635" cy="11563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6541770" y="4806950"/>
            <a:ext cx="1651635" cy="11563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6531610" y="2574290"/>
            <a:ext cx="1651635" cy="11563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724650" y="1129665"/>
            <a:ext cx="126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游记</a:t>
            </a:r>
            <a:r>
              <a:rPr lang="zh-CN" altLang="en-US"/>
              <a:t>空间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6724650" y="2968625"/>
            <a:ext cx="126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挑战</a:t>
            </a:r>
            <a:r>
              <a:rPr lang="zh-CN" altLang="en-US"/>
              <a:t>打卡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6628765" y="5201285"/>
            <a:ext cx="1478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团队</a:t>
            </a:r>
            <a:r>
              <a:rPr lang="zh-CN" altLang="en-US"/>
              <a:t>管理</a:t>
            </a:r>
            <a:endParaRPr lang="zh-CN" altLang="en-US"/>
          </a:p>
        </p:txBody>
      </p:sp>
      <p:cxnSp>
        <p:nvCxnSpPr>
          <p:cNvPr id="20" name="直接箭头连接符 19"/>
          <p:cNvCxnSpPr/>
          <p:nvPr>
            <p:custDataLst>
              <p:tags r:id="rId7"/>
            </p:custDataLst>
          </p:nvPr>
        </p:nvCxnSpPr>
        <p:spPr>
          <a:xfrm flipV="1">
            <a:off x="8280400" y="628650"/>
            <a:ext cx="815975" cy="345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9302115" y="125095"/>
            <a:ext cx="2036445" cy="610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9302115" y="125095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评论、点赞、</a:t>
            </a:r>
            <a:r>
              <a:rPr lang="zh-CN" altLang="en-US"/>
              <a:t>转发</a:t>
            </a:r>
            <a:endParaRPr lang="zh-CN" altLang="en-US"/>
          </a:p>
          <a:p>
            <a:pPr algn="ctr"/>
            <a:r>
              <a:rPr lang="zh-CN" altLang="en-US" b="1"/>
              <a:t>搭建嵌套评论</a:t>
            </a:r>
            <a:endParaRPr lang="zh-CN" altLang="en-US" b="1"/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7872095" y="333375"/>
            <a:ext cx="1406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ym typeface="+mn-ea"/>
              </a:rPr>
              <a:t>轻社交</a:t>
            </a:r>
            <a:endParaRPr lang="zh-CN" altLang="en-US" sz="1600">
              <a:sym typeface="+mn-ea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11"/>
            </p:custDataLst>
          </p:nvPr>
        </p:nvCxnSpPr>
        <p:spPr>
          <a:xfrm>
            <a:off x="8305165" y="1438275"/>
            <a:ext cx="789305" cy="218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302115" y="1348740"/>
            <a:ext cx="2036445" cy="610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9302115" y="1348740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图片、视频、</a:t>
            </a:r>
            <a:r>
              <a:rPr lang="zh-CN" altLang="en-US"/>
              <a:t>位置</a:t>
            </a:r>
            <a:endParaRPr lang="zh-CN" altLang="en-US"/>
          </a:p>
          <a:p>
            <a:pPr algn="ctr"/>
            <a:r>
              <a:rPr lang="zh-CN" altLang="en-US" b="1"/>
              <a:t>满足记录需求</a:t>
            </a:r>
            <a:endParaRPr lang="zh-CN" altLang="en-US" b="1"/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8054340" y="1656715"/>
            <a:ext cx="10420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ym typeface="+mn-ea"/>
              </a:rPr>
              <a:t>多角度</a:t>
            </a:r>
            <a:endParaRPr lang="zh-CN" altLang="en-US" sz="1600">
              <a:sym typeface="+mn-ea"/>
            </a:endParaRPr>
          </a:p>
        </p:txBody>
      </p:sp>
      <p:cxnSp>
        <p:nvCxnSpPr>
          <p:cNvPr id="53" name="直接箭头连接符 52"/>
          <p:cNvCxnSpPr/>
          <p:nvPr>
            <p:custDataLst>
              <p:tags r:id="rId15"/>
            </p:custDataLst>
          </p:nvPr>
        </p:nvCxnSpPr>
        <p:spPr>
          <a:xfrm flipV="1">
            <a:off x="8314055" y="2771775"/>
            <a:ext cx="815975" cy="345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矩形 53"/>
          <p:cNvSpPr/>
          <p:nvPr>
            <p:custDataLst>
              <p:tags r:id="rId16"/>
            </p:custDataLst>
          </p:nvPr>
        </p:nvSpPr>
        <p:spPr>
          <a:xfrm>
            <a:off x="9335770" y="2268220"/>
            <a:ext cx="2400935" cy="7156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7"/>
            </p:custDataLst>
          </p:nvPr>
        </p:nvSpPr>
        <p:spPr>
          <a:xfrm>
            <a:off x="9336405" y="2328545"/>
            <a:ext cx="2482850" cy="582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人脸识别</a:t>
            </a:r>
            <a:r>
              <a:rPr lang="en-US" altLang="zh-CN"/>
              <a:t> + </a:t>
            </a:r>
            <a:r>
              <a:rPr lang="zh-CN" altLang="en-US"/>
              <a:t>位置验证</a:t>
            </a:r>
            <a:endParaRPr lang="zh-CN" altLang="en-US"/>
          </a:p>
          <a:p>
            <a:pPr algn="ctr"/>
            <a:r>
              <a:rPr lang="zh-CN" altLang="en-US" b="1"/>
              <a:t>提供基础打卡要求</a:t>
            </a:r>
            <a:endParaRPr lang="zh-CN" altLang="en-US" b="1"/>
          </a:p>
          <a:p>
            <a:pPr algn="ctr"/>
            <a:endParaRPr lang="zh-CN" altLang="en-US" b="1"/>
          </a:p>
        </p:txBody>
      </p:sp>
      <p:cxnSp>
        <p:nvCxnSpPr>
          <p:cNvPr id="56" name="直接箭头连接符 55"/>
          <p:cNvCxnSpPr/>
          <p:nvPr>
            <p:custDataLst>
              <p:tags r:id="rId18"/>
            </p:custDataLst>
          </p:nvPr>
        </p:nvCxnSpPr>
        <p:spPr>
          <a:xfrm>
            <a:off x="8338820" y="3581400"/>
            <a:ext cx="789305" cy="218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矩形 56"/>
          <p:cNvSpPr/>
          <p:nvPr>
            <p:custDataLst>
              <p:tags r:id="rId19"/>
            </p:custDataLst>
          </p:nvPr>
        </p:nvSpPr>
        <p:spPr>
          <a:xfrm>
            <a:off x="9335770" y="3429000"/>
            <a:ext cx="2440305" cy="8915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20"/>
            </p:custDataLst>
          </p:nvPr>
        </p:nvSpPr>
        <p:spPr>
          <a:xfrm>
            <a:off x="9311640" y="3398520"/>
            <a:ext cx="2617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ym typeface="+mn-ea"/>
              </a:rPr>
              <a:t>手势语义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手势数字</a:t>
            </a:r>
            <a:endParaRPr lang="zh-CN" altLang="en-US"/>
          </a:p>
          <a:p>
            <a:pPr algn="ctr"/>
            <a:r>
              <a:rPr lang="zh-CN" altLang="en-US">
                <a:sym typeface="+mn-ea"/>
              </a:rPr>
              <a:t>物体、场景等识别</a:t>
            </a:r>
            <a:endParaRPr lang="zh-CN" altLang="en-US"/>
          </a:p>
          <a:p>
            <a:pPr algn="l"/>
            <a:r>
              <a:rPr lang="zh-CN" altLang="en-US" b="1">
                <a:sym typeface="+mn-ea"/>
              </a:rPr>
              <a:t>丰富、有趣的打卡</a:t>
            </a:r>
            <a:r>
              <a:rPr lang="zh-CN" altLang="en-US" b="1">
                <a:sym typeface="+mn-ea"/>
              </a:rPr>
              <a:t>需求</a:t>
            </a:r>
            <a:endParaRPr lang="zh-CN" altLang="en-US" b="1"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21"/>
            </p:custDataLst>
          </p:nvPr>
        </p:nvSpPr>
        <p:spPr>
          <a:xfrm>
            <a:off x="8025765" y="3361690"/>
            <a:ext cx="1406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ym typeface="+mn-ea"/>
              </a:rPr>
              <a:t>自训练</a:t>
            </a:r>
            <a:endParaRPr lang="zh-CN" altLang="en-US" sz="1600" b="1"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22"/>
            </p:custDataLst>
          </p:nvPr>
        </p:nvSpPr>
        <p:spPr>
          <a:xfrm>
            <a:off x="8314055" y="3698240"/>
            <a:ext cx="1026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服务</a:t>
            </a:r>
            <a:endParaRPr lang="zh-CN" altLang="en-US"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83245" y="2631440"/>
            <a:ext cx="85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</a:t>
            </a:r>
            <a:endParaRPr lang="zh-CN" altLang="en-US"/>
          </a:p>
        </p:txBody>
      </p:sp>
      <p:sp>
        <p:nvSpPr>
          <p:cNvPr id="63" name="文本框 62"/>
          <p:cNvSpPr txBox="1"/>
          <p:nvPr>
            <p:custDataLst>
              <p:tags r:id="rId23"/>
            </p:custDataLst>
          </p:nvPr>
        </p:nvSpPr>
        <p:spPr>
          <a:xfrm>
            <a:off x="8406130" y="2896870"/>
            <a:ext cx="1026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服务</a:t>
            </a:r>
            <a:endParaRPr lang="zh-CN" altLang="en-US">
              <a:sym typeface="+mn-ea"/>
            </a:endParaRPr>
          </a:p>
        </p:txBody>
      </p:sp>
      <p:cxnSp>
        <p:nvCxnSpPr>
          <p:cNvPr id="64" name="直接箭头连接符 63"/>
          <p:cNvCxnSpPr/>
          <p:nvPr>
            <p:custDataLst>
              <p:tags r:id="rId24"/>
            </p:custDataLst>
          </p:nvPr>
        </p:nvCxnSpPr>
        <p:spPr>
          <a:xfrm flipV="1">
            <a:off x="8289290" y="4947920"/>
            <a:ext cx="815975" cy="345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矩形 64"/>
          <p:cNvSpPr/>
          <p:nvPr>
            <p:custDataLst>
              <p:tags r:id="rId25"/>
            </p:custDataLst>
          </p:nvPr>
        </p:nvSpPr>
        <p:spPr>
          <a:xfrm>
            <a:off x="9311005" y="4444365"/>
            <a:ext cx="2400935" cy="9899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26"/>
            </p:custDataLst>
          </p:nvPr>
        </p:nvSpPr>
        <p:spPr>
          <a:xfrm>
            <a:off x="9407525" y="4516755"/>
            <a:ext cx="2482850" cy="582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多种邀请</a:t>
            </a:r>
            <a:r>
              <a:rPr lang="zh-CN" altLang="en-US"/>
              <a:t>方式</a:t>
            </a:r>
            <a:endParaRPr lang="zh-CN" altLang="en-US"/>
          </a:p>
          <a:p>
            <a:pPr algn="ctr"/>
            <a:r>
              <a:rPr lang="zh-CN" altLang="en-US"/>
              <a:t>团队挑战</a:t>
            </a:r>
            <a:r>
              <a:rPr lang="zh-CN" altLang="en-US"/>
              <a:t>提醒通知</a:t>
            </a:r>
            <a:endParaRPr lang="zh-CN" altLang="en-US"/>
          </a:p>
          <a:p>
            <a:pPr algn="ctr"/>
            <a:r>
              <a:rPr lang="zh-CN" altLang="en-US" b="1"/>
              <a:t>更便捷、</a:t>
            </a:r>
            <a:r>
              <a:rPr lang="zh-CN" altLang="en-US" b="1"/>
              <a:t>实用</a:t>
            </a:r>
            <a:endParaRPr lang="zh-CN" altLang="en-US" b="1"/>
          </a:p>
          <a:p>
            <a:pPr algn="ctr"/>
            <a:endParaRPr lang="zh-CN" altLang="en-US" b="1"/>
          </a:p>
        </p:txBody>
      </p:sp>
      <p:cxnSp>
        <p:nvCxnSpPr>
          <p:cNvPr id="67" name="直接箭头连接符 66"/>
          <p:cNvCxnSpPr/>
          <p:nvPr>
            <p:custDataLst>
              <p:tags r:id="rId27"/>
            </p:custDataLst>
          </p:nvPr>
        </p:nvCxnSpPr>
        <p:spPr>
          <a:xfrm>
            <a:off x="8314055" y="5757545"/>
            <a:ext cx="789305" cy="218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矩形 67"/>
          <p:cNvSpPr/>
          <p:nvPr>
            <p:custDataLst>
              <p:tags r:id="rId28"/>
            </p:custDataLst>
          </p:nvPr>
        </p:nvSpPr>
        <p:spPr>
          <a:xfrm>
            <a:off x="9311005" y="5605145"/>
            <a:ext cx="2440305" cy="8915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>
            <p:custDataLst>
              <p:tags r:id="rId29"/>
            </p:custDataLst>
          </p:nvPr>
        </p:nvSpPr>
        <p:spPr>
          <a:xfrm>
            <a:off x="9286875" y="5574665"/>
            <a:ext cx="2617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AI</a:t>
            </a:r>
            <a:r>
              <a:rPr lang="zh-CN" altLang="en-US"/>
              <a:t>初审后</a:t>
            </a:r>
            <a:endParaRPr lang="zh-CN" altLang="en-US"/>
          </a:p>
          <a:p>
            <a:pPr algn="ctr"/>
            <a:r>
              <a:rPr lang="zh-CN" altLang="en-US"/>
              <a:t>提供人工复审</a:t>
            </a:r>
            <a:r>
              <a:rPr lang="zh-CN" altLang="en-US"/>
              <a:t>页面</a:t>
            </a:r>
            <a:endParaRPr lang="zh-CN" altLang="en-US"/>
          </a:p>
          <a:p>
            <a:pPr algn="ctr"/>
            <a:r>
              <a:rPr lang="zh-CN" altLang="en-US" b="1">
                <a:sym typeface="+mn-ea"/>
              </a:rPr>
              <a:t>高效而兼顾灵活、</a:t>
            </a:r>
            <a:r>
              <a:rPr lang="zh-CN" altLang="en-US" b="1">
                <a:sym typeface="+mn-ea"/>
              </a:rPr>
              <a:t>稳定</a:t>
            </a:r>
            <a:endParaRPr lang="zh-CN" altLang="en-US" b="1"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30"/>
            </p:custDataLst>
          </p:nvPr>
        </p:nvSpPr>
        <p:spPr>
          <a:xfrm>
            <a:off x="7895590" y="5515610"/>
            <a:ext cx="1406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ym typeface="+mn-ea"/>
              </a:rPr>
              <a:t>挑战</a:t>
            </a:r>
            <a:endParaRPr lang="zh-CN" altLang="en-US" sz="1600"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31"/>
            </p:custDataLst>
          </p:nvPr>
        </p:nvSpPr>
        <p:spPr>
          <a:xfrm>
            <a:off x="8314055" y="5888355"/>
            <a:ext cx="1026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审核</a:t>
            </a:r>
            <a:endParaRPr lang="zh-CN" altLang="en-US"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158480" y="4807585"/>
            <a:ext cx="85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成员</a:t>
            </a:r>
            <a:endParaRPr lang="zh-CN" altLang="en-US"/>
          </a:p>
        </p:txBody>
      </p:sp>
      <p:sp>
        <p:nvSpPr>
          <p:cNvPr id="73" name="文本框 72"/>
          <p:cNvSpPr txBox="1"/>
          <p:nvPr>
            <p:custDataLst>
              <p:tags r:id="rId32"/>
            </p:custDataLst>
          </p:nvPr>
        </p:nvSpPr>
        <p:spPr>
          <a:xfrm>
            <a:off x="8381365" y="5067300"/>
            <a:ext cx="1026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管理</a:t>
            </a:r>
            <a:endParaRPr lang="zh-CN" altLang="en-US">
              <a:sym typeface="+mn-ea"/>
            </a:endParaRPr>
          </a:p>
        </p:txBody>
      </p:sp>
      <p:pic>
        <p:nvPicPr>
          <p:cNvPr id="102" name="图片 101" descr="images (1)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65430" y="4793615"/>
            <a:ext cx="911860" cy="91186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207010" y="57575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个性化</a:t>
            </a:r>
            <a:endParaRPr lang="zh-CN" altLang="en-US"/>
          </a:p>
        </p:txBody>
      </p:sp>
      <p:sp>
        <p:nvSpPr>
          <p:cNvPr id="104" name="圆角矩形 103"/>
          <p:cNvSpPr/>
          <p:nvPr>
            <p:custDataLst>
              <p:tags r:id="rId34"/>
            </p:custDataLst>
          </p:nvPr>
        </p:nvSpPr>
        <p:spPr>
          <a:xfrm>
            <a:off x="1557020" y="4793615"/>
            <a:ext cx="1174115" cy="97345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>
            <p:custDataLst>
              <p:tags r:id="rId35"/>
            </p:custDataLst>
          </p:nvPr>
        </p:nvSpPr>
        <p:spPr>
          <a:xfrm>
            <a:off x="1480820" y="4793615"/>
            <a:ext cx="1301115" cy="897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/>
              <a:t>    </a:t>
            </a:r>
            <a:endParaRPr lang="zh-CN" altLang="en-US"/>
          </a:p>
          <a:p>
            <a:pPr algn="ctr"/>
            <a:r>
              <a:rPr lang="zh-CN" altLang="en-US"/>
              <a:t>私密</a:t>
            </a:r>
            <a:r>
              <a:rPr lang="en-US" altLang="zh-CN"/>
              <a:t>/</a:t>
            </a:r>
            <a:r>
              <a:rPr lang="zh-CN" altLang="en-US"/>
              <a:t>公开</a:t>
            </a:r>
            <a:endParaRPr lang="zh-CN" altLang="en-US"/>
          </a:p>
        </p:txBody>
      </p:sp>
      <p:sp>
        <p:nvSpPr>
          <p:cNvPr id="106" name="圆角矩形 105"/>
          <p:cNvSpPr/>
          <p:nvPr>
            <p:custDataLst>
              <p:tags r:id="rId36"/>
            </p:custDataLst>
          </p:nvPr>
        </p:nvSpPr>
        <p:spPr>
          <a:xfrm>
            <a:off x="3027680" y="4793615"/>
            <a:ext cx="1226820" cy="96393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3194685" y="5067300"/>
            <a:ext cx="86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足迹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11" name="圆角矩形 110"/>
          <p:cNvSpPr/>
          <p:nvPr>
            <p:custDataLst>
              <p:tags r:id="rId37"/>
            </p:custDataLst>
          </p:nvPr>
        </p:nvSpPr>
        <p:spPr>
          <a:xfrm>
            <a:off x="4629150" y="4732020"/>
            <a:ext cx="1174115" cy="97345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>
            <p:custDataLst>
              <p:tags r:id="rId38"/>
            </p:custDataLst>
          </p:nvPr>
        </p:nvSpPr>
        <p:spPr>
          <a:xfrm>
            <a:off x="4565650" y="5047615"/>
            <a:ext cx="1301115" cy="341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通知</a:t>
            </a:r>
            <a:r>
              <a:rPr lang="zh-CN" altLang="en-US"/>
              <a:t>中心</a:t>
            </a:r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2953385" y="5852795"/>
            <a:ext cx="1551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可看到相同地点自己或其它用户的游记</a:t>
            </a:r>
            <a:endParaRPr lang="zh-CN" altLang="en-US" sz="1400"/>
          </a:p>
        </p:txBody>
      </p:sp>
      <p:sp>
        <p:nvSpPr>
          <p:cNvPr id="114" name="文本框 113"/>
          <p:cNvSpPr txBox="1"/>
          <p:nvPr/>
        </p:nvSpPr>
        <p:spPr>
          <a:xfrm>
            <a:off x="1557020" y="5852795"/>
            <a:ext cx="1148080" cy="617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/>
              <a:t>设置可见状态</a:t>
            </a:r>
            <a:endParaRPr lang="zh-CN" altLang="en-US" sz="1600"/>
          </a:p>
        </p:txBody>
      </p:sp>
      <p:sp>
        <p:nvSpPr>
          <p:cNvPr id="115" name="文本框 114"/>
          <p:cNvSpPr txBox="1"/>
          <p:nvPr/>
        </p:nvSpPr>
        <p:spPr>
          <a:xfrm>
            <a:off x="4629150" y="5888355"/>
            <a:ext cx="1148080" cy="617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实时看到评论、点赞、系统通知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2967313" y="807128"/>
            <a:ext cx="985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两套后端独立开发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2440" y="2028261"/>
            <a:ext cx="240692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两套分别基于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后端独立部署，分别提供完整的基础服务以及拓展的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服务；设计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Restful API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标准化接口通信，降低耦合风险。</a:t>
            </a:r>
            <a:endParaRPr lang="zh-CN" altLang="zh-CN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flask-logo-png-transpar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6320" y="398145"/>
            <a:ext cx="1170940" cy="1278255"/>
          </a:xfrm>
          <a:prstGeom prst="rect">
            <a:avLst/>
          </a:prstGeom>
        </p:spPr>
      </p:pic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95" y="475615"/>
            <a:ext cx="3176905" cy="112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2256" y="1220444"/>
            <a:ext cx="2333448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10" name="图片 9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" y="4376420"/>
            <a:ext cx="3305175" cy="1381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395" y="2028190"/>
            <a:ext cx="3620135" cy="5023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860" y="2028190"/>
            <a:ext cx="3500120" cy="3695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5129" y="3446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服务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1962" y="291000"/>
            <a:ext cx="5380452" cy="3799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zh-CN" dirty="0">
                <a:effectLst/>
                <a:latin typeface="+mn-ea"/>
                <a:cs typeface="+mn-ea"/>
              </a:rPr>
              <a:t> </a:t>
            </a:r>
            <a:r>
              <a:rPr lang="en-US" altLang="zh-CN" b="1" dirty="0">
                <a:effectLst/>
                <a:latin typeface="+mn-ea"/>
                <a:cs typeface="+mn-ea"/>
              </a:rPr>
              <a:t>技术亮点</a:t>
            </a:r>
            <a:endParaRPr lang="en-US" altLang="zh-CN" b="1" dirty="0">
              <a:effectLst/>
              <a:latin typeface="+mn-ea"/>
              <a:cs typeface="+mn-ea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altLang="zh-CN" b="1" dirty="0">
                <a:latin typeface="+mn-ea"/>
                <a:cs typeface="+mn-ea"/>
              </a:rPr>
              <a:t>高效的人脸检测：基于</a:t>
            </a:r>
            <a:r>
              <a:rPr lang="zh-CN" altLang="en-US" b="1" dirty="0">
                <a:latin typeface="+mn-ea"/>
                <a:cs typeface="+mn-ea"/>
              </a:rPr>
              <a:t>本地编译的</a:t>
            </a:r>
            <a:r>
              <a:rPr lang="en-US" altLang="zh-CN" b="1" dirty="0">
                <a:latin typeface="+mn-ea"/>
                <a:cs typeface="+mn-ea"/>
              </a:rPr>
              <a:t> </a:t>
            </a:r>
            <a:r>
              <a:rPr lang="en-US" altLang="zh-CN" b="1" dirty="0">
                <a:latin typeface="+mn-ea"/>
                <a:cs typeface="+mn-ea"/>
                <a:hlinkClick r:id="rId1"/>
              </a:rPr>
              <a:t>dlib</a:t>
            </a:r>
            <a:r>
              <a:rPr lang="zh-CN" altLang="en-US" b="1" dirty="0">
                <a:latin typeface="+mn-ea"/>
                <a:cs typeface="+mn-ea"/>
              </a:rPr>
              <a:t>库</a:t>
            </a:r>
            <a:r>
              <a:rPr lang="en-US" altLang="zh-CN" b="1" dirty="0">
                <a:latin typeface="+mn-ea"/>
                <a:cs typeface="+mn-ea"/>
              </a:rPr>
              <a:t>和 </a:t>
            </a:r>
            <a:r>
              <a:rPr lang="en-US" altLang="zh-CN" b="1" dirty="0">
                <a:latin typeface="+mn-ea"/>
                <a:cs typeface="+mn-ea"/>
                <a:hlinkClick r:id="rId1"/>
              </a:rPr>
              <a:t>face_recognition</a:t>
            </a:r>
            <a:r>
              <a:rPr lang="en-US" altLang="zh-CN" b="1" dirty="0">
                <a:latin typeface="+mn-ea"/>
                <a:cs typeface="+mn-ea"/>
              </a:rPr>
              <a:t> 库，提供高精度</a:t>
            </a:r>
            <a:r>
              <a:rPr lang="zh-CN" altLang="en-US" b="1" dirty="0">
                <a:latin typeface="+mn-ea"/>
                <a:cs typeface="+mn-ea"/>
              </a:rPr>
              <a:t>、快速</a:t>
            </a:r>
            <a:r>
              <a:rPr lang="en-US" altLang="zh-CN" b="1" dirty="0">
                <a:latin typeface="+mn-ea"/>
                <a:cs typeface="+mn-ea"/>
              </a:rPr>
              <a:t>的人脸检测功能</a:t>
            </a:r>
            <a:endParaRPr lang="zh-CN" altLang="zh-CN" b="1" dirty="0">
              <a:latin typeface="+mn-ea"/>
              <a:cs typeface="+mn-ea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altLang="zh-CN" b="1" dirty="0">
                <a:latin typeface="+mn-ea"/>
                <a:cs typeface="+mn-ea"/>
              </a:rPr>
              <a:t>图像处理优化：通过 OpenCV 和 Pillow 提供图像预处理功能，包括图像裁剪、调整大小等，确保输入图像的质量。</a:t>
            </a:r>
            <a:endParaRPr lang="zh-CN" altLang="zh-CN" b="1" dirty="0">
              <a:latin typeface="+mn-ea"/>
              <a:cs typeface="+mn-ea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zh-CN" altLang="zh-CN" b="1" dirty="0">
                <a:latin typeface="+mn-ea"/>
                <a:cs typeface="+mn-ea"/>
              </a:rPr>
              <a:t>更有趣的服务：自训练了</a:t>
            </a:r>
            <a:r>
              <a:rPr lang="en-US" altLang="zh-CN" b="1" dirty="0">
                <a:latin typeface="+mn-ea"/>
                <a:cs typeface="+mn-ea"/>
              </a:rPr>
              <a:t>“</a:t>
            </a:r>
            <a:r>
              <a:rPr lang="zh-CN" altLang="en-US" b="1" dirty="0">
                <a:latin typeface="+mn-ea"/>
                <a:cs typeface="+mn-ea"/>
              </a:rPr>
              <a:t>手势</a:t>
            </a:r>
            <a:r>
              <a:rPr lang="en-US" altLang="zh-CN" b="1" dirty="0">
                <a:latin typeface="+mn-ea"/>
                <a:cs typeface="+mn-ea"/>
              </a:rPr>
              <a:t>”</a:t>
            </a:r>
            <a:r>
              <a:rPr lang="zh-CN" altLang="en-US" b="1" dirty="0">
                <a:latin typeface="+mn-ea"/>
                <a:cs typeface="+mn-ea"/>
              </a:rPr>
              <a:t>、</a:t>
            </a:r>
            <a:r>
              <a:rPr lang="en-US" altLang="zh-CN" b="1" dirty="0">
                <a:latin typeface="+mn-ea"/>
                <a:cs typeface="+mn-ea"/>
              </a:rPr>
              <a:t>“</a:t>
            </a:r>
            <a:r>
              <a:rPr lang="zh-CN" altLang="en-US" b="1" dirty="0">
                <a:latin typeface="+mn-ea"/>
                <a:cs typeface="+mn-ea"/>
              </a:rPr>
              <a:t>场景</a:t>
            </a:r>
            <a:r>
              <a:rPr lang="en-US" altLang="zh-CN" b="1" dirty="0">
                <a:latin typeface="+mn-ea"/>
                <a:cs typeface="+mn-ea"/>
              </a:rPr>
              <a:t>”</a:t>
            </a:r>
            <a:r>
              <a:rPr lang="zh-CN" altLang="en-US" b="1" dirty="0">
                <a:latin typeface="+mn-ea"/>
                <a:cs typeface="+mn-ea"/>
              </a:rPr>
              <a:t>两个识别模型；基于</a:t>
            </a:r>
            <a:r>
              <a:rPr lang="en-US" altLang="zh-CN" b="1" dirty="0">
                <a:latin typeface="+mn-ea"/>
                <a:cs typeface="+mn-ea"/>
              </a:rPr>
              <a:t>paddlepaddle</a:t>
            </a:r>
            <a:r>
              <a:rPr lang="zh-CN" altLang="en-US" b="1" dirty="0">
                <a:latin typeface="+mn-ea"/>
                <a:cs typeface="+mn-ea"/>
              </a:rPr>
              <a:t>与</a:t>
            </a:r>
            <a:r>
              <a:rPr lang="en-US" altLang="zh-CN" b="1" dirty="0">
                <a:latin typeface="+mn-ea"/>
                <a:cs typeface="+mn-ea"/>
              </a:rPr>
              <a:t>mediapipe</a:t>
            </a:r>
            <a:r>
              <a:rPr lang="zh-CN" altLang="en-US" b="1" dirty="0">
                <a:latin typeface="+mn-ea"/>
                <a:cs typeface="+mn-ea"/>
              </a:rPr>
              <a:t>构建更多元的物体识别服务。并且构建</a:t>
            </a:r>
            <a:r>
              <a:rPr lang="en-US" altLang="zh-CN" b="1" dirty="0">
                <a:latin typeface="+mn-ea"/>
                <a:cs typeface="+mn-ea"/>
              </a:rPr>
              <a:t>“</a:t>
            </a:r>
            <a:r>
              <a:rPr lang="zh-CN" altLang="en-US" b="1" dirty="0">
                <a:latin typeface="+mn-ea"/>
                <a:cs typeface="+mn-ea"/>
              </a:rPr>
              <a:t>活体检测</a:t>
            </a:r>
            <a:r>
              <a:rPr lang="en-US" altLang="zh-CN" b="1" dirty="0">
                <a:latin typeface="+mn-ea"/>
                <a:cs typeface="+mn-ea"/>
              </a:rPr>
              <a:t>”</a:t>
            </a:r>
            <a:r>
              <a:rPr lang="zh-CN" altLang="en-US" b="1" dirty="0">
                <a:latin typeface="+mn-ea"/>
                <a:cs typeface="+mn-ea"/>
              </a:rPr>
              <a:t>，用户在完成人脸检测后需要随机比一个数字完成验证</a:t>
            </a:r>
            <a:endParaRPr lang="zh-CN" altLang="en-US" b="1" dirty="0"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6819" y="792227"/>
            <a:ext cx="1245651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1343025"/>
            <a:ext cx="4524375" cy="16446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3" y="3210534"/>
            <a:ext cx="26733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5" y="5035550"/>
            <a:ext cx="3106420" cy="13716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865" y="4547235"/>
            <a:ext cx="2346960" cy="1597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675" y="4273550"/>
            <a:ext cx="2092960" cy="2266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525" y="4667885"/>
            <a:ext cx="2600325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2967313" y="807128"/>
            <a:ext cx="98525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部署上线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9765" y="2028190"/>
            <a:ext cx="2825115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Maven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进行依赖管理，打包可执行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jar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zh-CN" altLang="zh-CN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进行镜像构建</a:t>
            </a:r>
            <a:endParaRPr lang="zh-CN" altLang="zh-CN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Docker compose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部署服务，一键启动；</a:t>
            </a:r>
            <a:endParaRPr lang="zh-CN" altLang="en-US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配置域名、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https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证书；</a:t>
            </a:r>
            <a:endParaRPr lang="zh-CN" altLang="en-US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转发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服务到不同端口，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en-US" sz="1800" b="1" dirty="0">
                <a:effectLst/>
                <a:latin typeface="Aptos" panose="020B00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并发</a:t>
            </a:r>
            <a:endParaRPr lang="zh-CN" altLang="en-US" sz="1800" b="1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2256" y="1220444"/>
            <a:ext cx="2333448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3" name="图片 2" descr="下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095" y="165735"/>
            <a:ext cx="2619375" cy="1743075"/>
          </a:xfrm>
          <a:prstGeom prst="rect">
            <a:avLst/>
          </a:prstGeom>
        </p:spPr>
      </p:pic>
      <p:pic>
        <p:nvPicPr>
          <p:cNvPr id="4" name="图片 3" descr="下载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0" y="165735"/>
            <a:ext cx="2790825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1804035"/>
            <a:ext cx="4337050" cy="402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85" y="2283460"/>
            <a:ext cx="3552825" cy="899795"/>
          </a:xfrm>
          <a:prstGeom prst="rect">
            <a:avLst/>
          </a:prstGeom>
        </p:spPr>
      </p:pic>
      <p:pic>
        <p:nvPicPr>
          <p:cNvPr id="17" name="图片 16" descr="下载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05" y="5187950"/>
            <a:ext cx="2847975" cy="1600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95" y="3557905"/>
            <a:ext cx="3289300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626" y="166097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页面展示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655" y="660655"/>
            <a:ext cx="2211977" cy="212853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5" name="文本框 4"/>
          <p:cNvSpPr txBox="1"/>
          <p:nvPr/>
        </p:nvSpPr>
        <p:spPr>
          <a:xfrm>
            <a:off x="2770505" y="1935480"/>
            <a:ext cx="6371590" cy="1892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小程序：</a:t>
            </a:r>
            <a:r>
              <a:rPr lang="en-US" altLang="zh-CN" sz="4000" b="1" dirty="0">
                <a:latin typeface="黑体" panose="02010609060101010101" charset="-122"/>
                <a:ea typeface="黑体" panose="02010609060101010101" charset="-122"/>
              </a:rPr>
              <a:t>25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个页面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10205" y="3937000"/>
            <a:ext cx="6283325" cy="181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Web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后台：</a:t>
            </a:r>
            <a:r>
              <a:rPr lang="en-US" altLang="zh-CN" sz="4000" b="1" dirty="0">
                <a:latin typeface="黑体" panose="02010609060101010101" charset="-122"/>
                <a:ea typeface="黑体" panose="02010609060101010101" charset="-122"/>
              </a:rPr>
              <a:t>25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个页面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10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11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12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13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4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5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6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7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8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19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20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1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2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3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4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5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6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7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8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29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30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1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2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3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4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5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6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7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8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39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40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1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2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3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4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5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6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7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8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49.xml><?xml version="1.0" encoding="utf-8"?>
<p:tagLst xmlns:p="http://schemas.openxmlformats.org/presentationml/2006/main">
  <p:tag name="KSO_WM_DIAGRAM_VIRTUALLY_FRAME" val="{&quot;height&quot;:428.7,&quot;left&quot;:504.05,&quot;top&quot;:9.85,&quot;width&quot;:420.9}"/>
</p:tagLst>
</file>

<file path=ppt/tags/tag5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6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7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8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ags/tag9.xml><?xml version="1.0" encoding="utf-8"?>
<p:tagLst xmlns:p="http://schemas.openxmlformats.org/presentationml/2006/main">
  <p:tag name="KSO_WM_DIAGRAM_VIRTUALLY_FRAME" val="{&quot;height&quot;:370.7067716535432,&quot;left&quot;:96.03362204724408,&quot;top&quot;:140.24456692913387,&quot;width&quot;:534.349448818897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</Words>
  <Application>WPS 演示</Application>
  <PresentationFormat>宽屏</PresentationFormat>
  <Paragraphs>371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9" baseType="lpstr">
      <vt:lpstr>Arial</vt:lpstr>
      <vt:lpstr>宋体</vt:lpstr>
      <vt:lpstr>Wingdings</vt:lpstr>
      <vt:lpstr>仓耳渔阳体 W05</vt:lpstr>
      <vt:lpstr>思源黑体 CN Light</vt:lpstr>
      <vt:lpstr>黑体</vt:lpstr>
      <vt:lpstr>Mongolian Baiti</vt:lpstr>
      <vt:lpstr>微软雅黑</vt:lpstr>
      <vt:lpstr>Roboto Light</vt:lpstr>
      <vt:lpstr>MiSans Medium</vt:lpstr>
      <vt:lpstr>华文仿宋</vt:lpstr>
      <vt:lpstr>Roboto Black</vt:lpstr>
      <vt:lpstr>OPPOSans M</vt:lpstr>
      <vt:lpstr>Wide Latin</vt:lpstr>
      <vt:lpstr>Aptos</vt:lpstr>
      <vt:lpstr>等线</vt:lpstr>
      <vt:lpstr>Times New Roman</vt:lpstr>
      <vt:lpstr>Symbol</vt:lpstr>
      <vt:lpstr>Arial Unicode MS</vt:lpstr>
      <vt:lpstr>等线 Light</vt:lpstr>
      <vt:lpstr>Calibri</vt:lpstr>
      <vt:lpstr>PingFang SC</vt:lpstr>
      <vt:lpstr>Arial</vt:lpstr>
      <vt:lpstr>inherit</vt:lpstr>
      <vt:lpstr>Segoe Print</vt:lpstr>
      <vt:lpstr>华文中宋</vt:lpstr>
      <vt:lpstr>Segoe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wujun zeng</dc:creator>
  <cp:lastModifiedBy>　　　　　</cp:lastModifiedBy>
  <cp:revision>8</cp:revision>
  <dcterms:created xsi:type="dcterms:W3CDTF">2025-06-01T14:05:00Z</dcterms:created>
  <dcterms:modified xsi:type="dcterms:W3CDTF">2025-06-04T18:46:33Z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06D1AF1902A547F2B9B59E31F8A8F5AD_12</vt:lpwstr>
  </property>
  <property fmtid="{D5CDD505-2E9C-101B-9397-08002B2CF9AE}" pid="3" name="KSOProductBuildVer">
    <vt:lpwstr>2052-12.1.0.21171</vt:lpwstr>
  </property>
</Properties>
</file>